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2.xml" ContentType="application/vnd.openxmlformats-officedocument.themeOverride+xml"/>
  <Override PartName="/ppt/notesSlides/notesSlide1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autoCompressPictures="0">
  <p:sldMasterIdLst>
    <p:sldMasterId id="2147483661" r:id="rId1"/>
  </p:sldMasterIdLst>
  <p:notesMasterIdLst>
    <p:notesMasterId r:id="rId18"/>
  </p:notesMasterIdLst>
  <p:handoutMasterIdLst>
    <p:handoutMasterId r:id="rId19"/>
  </p:handoutMasterIdLst>
  <p:sldIdLst>
    <p:sldId id="256" r:id="rId2"/>
    <p:sldId id="326" r:id="rId3"/>
    <p:sldId id="316" r:id="rId4"/>
    <p:sldId id="314" r:id="rId5"/>
    <p:sldId id="318" r:id="rId6"/>
    <p:sldId id="333" r:id="rId7"/>
    <p:sldId id="334" r:id="rId8"/>
    <p:sldId id="319" r:id="rId9"/>
    <p:sldId id="320" r:id="rId10"/>
    <p:sldId id="322" r:id="rId11"/>
    <p:sldId id="323" r:id="rId12"/>
    <p:sldId id="339" r:id="rId13"/>
    <p:sldId id="340" r:id="rId14"/>
    <p:sldId id="341" r:id="rId15"/>
    <p:sldId id="336" r:id="rId16"/>
    <p:sldId id="337" r:id="rId17"/>
  </p:sldIdLst>
  <p:sldSz cx="12192000" cy="6858000"/>
  <p:notesSz cx="674211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95501" autoAdjust="0"/>
  </p:normalViewPr>
  <p:slideViewPr>
    <p:cSldViewPr snapToGrid="0" showGuides="1">
      <p:cViewPr varScale="1">
        <p:scale>
          <a:sx n="67" d="100"/>
          <a:sy n="67" d="100"/>
        </p:scale>
        <p:origin x="654" y="60"/>
      </p:cViewPr>
      <p:guideLst>
        <p:guide orient="horz" pos="2160"/>
        <p:guide pos="3817"/>
      </p:guideLst>
    </p:cSldViewPr>
  </p:slideViewPr>
  <p:outlineViewPr>
    <p:cViewPr>
      <p:scale>
        <a:sx n="33" d="100"/>
        <a:sy n="33" d="100"/>
      </p:scale>
      <p:origin x="0" y="0"/>
    </p:cViewPr>
  </p:outlineViewPr>
  <p:notesTextViewPr>
    <p:cViewPr>
      <p:scale>
        <a:sx n="3" d="2"/>
        <a:sy n="3" d="2"/>
      </p:scale>
      <p:origin x="0" y="0"/>
    </p:cViewPr>
  </p:notesTextViewPr>
  <p:sorterViewPr>
    <p:cViewPr>
      <p:scale>
        <a:sx n="180" d="100"/>
        <a:sy n="180" d="100"/>
      </p:scale>
      <p:origin x="0" y="-11310"/>
    </p:cViewPr>
  </p:sorterViewPr>
  <p:notesViewPr>
    <p:cSldViewPr snapToGrid="0" showGuides="1">
      <p:cViewPr>
        <p:scale>
          <a:sx n="200" d="100"/>
          <a:sy n="200" d="100"/>
        </p:scale>
        <p:origin x="504" y="1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ulietta.atayan\Desktop\Vichakagrutyu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julietta.atayan\Desktop\grafik.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julietta.atayan\Desktop\grafik.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ulietta.atayan\Desktop\grafik.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julietta.atayan\Desktop\grafik.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3.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'1.ապահովագրված մեքենաների քանակ'!$B$1</c:f>
              <c:strCache>
                <c:ptCount val="1"/>
                <c:pt idx="0">
                  <c:v>Ապահովագրված ավտոմեքենաների քանակ </c:v>
                </c:pt>
              </c:strCache>
            </c:strRef>
          </c:tx>
          <c:spPr>
            <a:solidFill>
              <a:schemeClr val="accent1"/>
            </a:solidFill>
            <a:ln>
              <a:noFill/>
            </a:ln>
            <a:effectLst/>
          </c:spPr>
          <c:invertIfNegative val="0"/>
          <c:dPt>
            <c:idx val="9"/>
            <c:invertIfNegative val="0"/>
            <c:bubble3D val="0"/>
            <c:spPr>
              <a:solidFill>
                <a:schemeClr val="accent2"/>
              </a:solidFill>
              <a:ln>
                <a:noFill/>
              </a:ln>
              <a:effectLst/>
            </c:spPr>
          </c:dPt>
          <c:dLbls>
            <c:dLbl>
              <c:idx val="2"/>
              <c:layout>
                <c:manualLayout>
                  <c:x val="-1.9723865877712033E-3"/>
                  <c:y val="5.599999999999995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5.066666666666661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9447731755424065E-3"/>
                  <c:y val="4.80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'1.ապահովագրված մեքենաների քանակ'!$A$2:$A$11</c:f>
              <c:strCache>
                <c:ptCount val="10"/>
                <c:pt idx="0">
                  <c:v>31.12.2011</c:v>
                </c:pt>
                <c:pt idx="1">
                  <c:v>31.12.2012</c:v>
                </c:pt>
                <c:pt idx="2">
                  <c:v>31.12.2013</c:v>
                </c:pt>
                <c:pt idx="3">
                  <c:v>31.12.2014</c:v>
                </c:pt>
                <c:pt idx="4">
                  <c:v>31.12.2015</c:v>
                </c:pt>
                <c:pt idx="5">
                  <c:v>31.12.2016</c:v>
                </c:pt>
                <c:pt idx="6">
                  <c:v>31.12.2017</c:v>
                </c:pt>
                <c:pt idx="7">
                  <c:v>31.12.2018</c:v>
                </c:pt>
                <c:pt idx="8">
                  <c:v>31.12.2019</c:v>
                </c:pt>
                <c:pt idx="9">
                  <c:v>30.06.2020</c:v>
                </c:pt>
              </c:strCache>
            </c:strRef>
          </c:cat>
          <c:val>
            <c:numRef>
              <c:f>'1.ապահովագրված մեքենաների քանակ'!$B$2:$B$11</c:f>
              <c:numCache>
                <c:formatCode>_(* #,##0_);_(* \(#,##0\);_(* "-"??_);_(@_)</c:formatCode>
                <c:ptCount val="10"/>
                <c:pt idx="0">
                  <c:v>392722</c:v>
                </c:pt>
                <c:pt idx="1">
                  <c:v>390266</c:v>
                </c:pt>
                <c:pt idx="2">
                  <c:v>407423</c:v>
                </c:pt>
                <c:pt idx="3">
                  <c:v>464061</c:v>
                </c:pt>
                <c:pt idx="4">
                  <c:v>457878</c:v>
                </c:pt>
                <c:pt idx="5">
                  <c:v>468171</c:v>
                </c:pt>
                <c:pt idx="6">
                  <c:v>497838</c:v>
                </c:pt>
                <c:pt idx="7">
                  <c:v>508297</c:v>
                </c:pt>
                <c:pt idx="8">
                  <c:v>602457</c:v>
                </c:pt>
                <c:pt idx="9">
                  <c:v>541784</c:v>
                </c:pt>
              </c:numCache>
            </c:numRef>
          </c:val>
        </c:ser>
        <c:dLbls>
          <c:showLegendKey val="0"/>
          <c:showVal val="0"/>
          <c:showCatName val="0"/>
          <c:showSerName val="0"/>
          <c:showPercent val="0"/>
          <c:showBubbleSize val="0"/>
        </c:dLbls>
        <c:gapWidth val="186"/>
        <c:overlap val="-25"/>
        <c:axId val="715613344"/>
        <c:axId val="715605728"/>
      </c:barChart>
      <c:lineChart>
        <c:grouping val="standard"/>
        <c:varyColors val="0"/>
        <c:ser>
          <c:idx val="1"/>
          <c:order val="1"/>
          <c:tx>
            <c:strRef>
              <c:f>'1.ապահովագրված մեքենաների քանակ'!$C$1</c:f>
              <c:strCache>
                <c:ptCount val="1"/>
                <c:pt idx="0">
                  <c:v>Միջին</c:v>
                </c:pt>
              </c:strCache>
            </c:strRef>
          </c:tx>
          <c:spPr>
            <a:ln w="28575" cap="rnd">
              <a:solidFill>
                <a:schemeClr val="accent2"/>
              </a:solidFill>
              <a:round/>
            </a:ln>
            <a:effectLst/>
          </c:spPr>
          <c:marker>
            <c:symbol val="none"/>
          </c:marker>
          <c:dLbls>
            <c:dLbl>
              <c:idx val="0"/>
              <c:layout>
                <c:manualLayout>
                  <c:x val="0.11567855901429036"/>
                  <c:y val="-9.7333123359580054E-2"/>
                </c:manualLayout>
              </c:layout>
              <c:spPr>
                <a:solidFill>
                  <a:schemeClr val="accent6">
                    <a:lumMod val="40000"/>
                    <a:lumOff val="60000"/>
                  </a:schemeClr>
                </a:solid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ext>
              </c:extLst>
            </c:dLbl>
            <c:spPr>
              <a:solidFill>
                <a:schemeClr val="accent2">
                  <a:lumMod val="20000"/>
                  <a:lumOff val="80000"/>
                </a:schemeClr>
              </a:solid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'1.ապահովագրված մեքենաների քանակ'!$A$2:$A$11</c:f>
              <c:strCache>
                <c:ptCount val="10"/>
                <c:pt idx="0">
                  <c:v>31.12.2011</c:v>
                </c:pt>
                <c:pt idx="1">
                  <c:v>31.12.2012</c:v>
                </c:pt>
                <c:pt idx="2">
                  <c:v>31.12.2013</c:v>
                </c:pt>
                <c:pt idx="3">
                  <c:v>31.12.2014</c:v>
                </c:pt>
                <c:pt idx="4">
                  <c:v>31.12.2015</c:v>
                </c:pt>
                <c:pt idx="5">
                  <c:v>31.12.2016</c:v>
                </c:pt>
                <c:pt idx="6">
                  <c:v>31.12.2017</c:v>
                </c:pt>
                <c:pt idx="7">
                  <c:v>31.12.2018</c:v>
                </c:pt>
                <c:pt idx="8">
                  <c:v>31.12.2019</c:v>
                </c:pt>
                <c:pt idx="9">
                  <c:v>30.06.2020</c:v>
                </c:pt>
              </c:strCache>
            </c:strRef>
          </c:cat>
          <c:val>
            <c:numRef>
              <c:f>'1.ապահովագրված մեքենաների քանակ'!$C$2:$C$11</c:f>
              <c:numCache>
                <c:formatCode>_(* #,##0_);_(* \(#,##0\);_(* "-"??_);_(@_)</c:formatCode>
                <c:ptCount val="10"/>
                <c:pt idx="0">
                  <c:v>482019.44444444444</c:v>
                </c:pt>
                <c:pt idx="1">
                  <c:v>482019.44444444444</c:v>
                </c:pt>
                <c:pt idx="2">
                  <c:v>482019.44444444444</c:v>
                </c:pt>
                <c:pt idx="3">
                  <c:v>482019.44444444444</c:v>
                </c:pt>
                <c:pt idx="4">
                  <c:v>482019.44444444444</c:v>
                </c:pt>
                <c:pt idx="5">
                  <c:v>482019.44444444444</c:v>
                </c:pt>
                <c:pt idx="6">
                  <c:v>482019.44444444444</c:v>
                </c:pt>
                <c:pt idx="7">
                  <c:v>482019.44444444444</c:v>
                </c:pt>
                <c:pt idx="8">
                  <c:v>482019.44444444444</c:v>
                </c:pt>
                <c:pt idx="9">
                  <c:v>482019.44444444444</c:v>
                </c:pt>
              </c:numCache>
            </c:numRef>
          </c:val>
          <c:smooth val="0"/>
        </c:ser>
        <c:dLbls>
          <c:showLegendKey val="0"/>
          <c:showVal val="0"/>
          <c:showCatName val="0"/>
          <c:showSerName val="0"/>
          <c:showPercent val="0"/>
          <c:showBubbleSize val="0"/>
        </c:dLbls>
        <c:marker val="1"/>
        <c:smooth val="0"/>
        <c:axId val="715613344"/>
        <c:axId val="715605728"/>
      </c:lineChart>
      <c:catAx>
        <c:axId val="715613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605728"/>
        <c:crosses val="autoZero"/>
        <c:auto val="1"/>
        <c:lblAlgn val="ctr"/>
        <c:lblOffset val="100"/>
        <c:noMultiLvlLbl val="0"/>
      </c:catAx>
      <c:valAx>
        <c:axId val="715605728"/>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6133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'2.ապահովագրավճար'!$B$1</c:f>
              <c:strCache>
                <c:ptCount val="1"/>
                <c:pt idx="0">
                  <c:v>Հաշվեգրված ապահովագրավճարներ (մլրդ դրամ)</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Pt>
            <c:idx val="9"/>
            <c:invertIfNegative val="0"/>
            <c:bubble3D val="0"/>
            <c:spPr>
              <a:solidFill>
                <a:schemeClr val="accent2"/>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dPt>
          <c:dLbls>
            <c:dLbl>
              <c:idx val="2"/>
              <c:layout>
                <c:manualLayout>
                  <c:x val="3.5535432234584108E-2"/>
                  <c:y val="4.9685971573995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10144927536231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1.576811594202898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'2.ապահովագրավճար'!$A$2:$A$11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'2.ապահովագրավճար'!$B$2:$B$11</c:f>
              <c:numCache>
                <c:formatCode>General</c:formatCode>
                <c:ptCount val="10"/>
                <c:pt idx="0">
                  <c:v>14.8</c:v>
                </c:pt>
                <c:pt idx="1">
                  <c:v>15.1</c:v>
                </c:pt>
                <c:pt idx="2">
                  <c:v>16.100000000000001</c:v>
                </c:pt>
                <c:pt idx="3">
                  <c:v>17.8</c:v>
                </c:pt>
                <c:pt idx="4">
                  <c:v>17.7</c:v>
                </c:pt>
                <c:pt idx="5">
                  <c:v>18.3</c:v>
                </c:pt>
                <c:pt idx="6">
                  <c:v>19.100000000000001</c:v>
                </c:pt>
                <c:pt idx="7">
                  <c:v>20.3</c:v>
                </c:pt>
                <c:pt idx="8">
                  <c:v>24.2</c:v>
                </c:pt>
                <c:pt idx="9">
                  <c:v>10.3</c:v>
                </c:pt>
              </c:numCache>
            </c:numRef>
          </c:val>
        </c:ser>
        <c:dLbls>
          <c:showLegendKey val="0"/>
          <c:showVal val="0"/>
          <c:showCatName val="0"/>
          <c:showSerName val="0"/>
          <c:showPercent val="0"/>
          <c:showBubbleSize val="0"/>
        </c:dLbls>
        <c:gapWidth val="269"/>
        <c:overlap val="-25"/>
        <c:axId val="715619328"/>
        <c:axId val="715616064"/>
      </c:barChart>
      <c:lineChart>
        <c:grouping val="standard"/>
        <c:varyColors val="0"/>
        <c:ser>
          <c:idx val="1"/>
          <c:order val="1"/>
          <c:tx>
            <c:strRef>
              <c:f>'2.ապահովագրավճար'!$C$1</c:f>
              <c:strCache>
                <c:ptCount val="1"/>
                <c:pt idx="0">
                  <c:v>Միջին</c:v>
                </c:pt>
              </c:strCache>
            </c:strRef>
          </c:tx>
          <c:spPr>
            <a:ln w="34925" cap="rnd">
              <a:solidFill>
                <a:schemeClr val="accent2"/>
              </a:solidFill>
              <a:round/>
            </a:ln>
            <a:effectLst>
              <a:outerShdw blurRad="44450" dist="25400" dir="2700000" algn="br" rotWithShape="0">
                <a:srgbClr val="000000">
                  <a:alpha val="60000"/>
                </a:srgbClr>
              </a:outerShdw>
            </a:effectLst>
          </c:spPr>
          <c:marker>
            <c:symbol val="none"/>
          </c:marker>
          <c:dLbls>
            <c:dLbl>
              <c:idx val="0"/>
              <c:layout>
                <c:manualLayout>
                  <c:x val="6.4102564102564097E-2"/>
                  <c:y val="-0.13199989501312334"/>
                </c:manualLayout>
              </c:layout>
              <c:showLegendKey val="0"/>
              <c:showVal val="1"/>
              <c:showCatName val="0"/>
              <c:showSerName val="1"/>
              <c:showPercent val="0"/>
              <c:showBubbleSize val="0"/>
              <c:separator> </c:separator>
              <c:extLst>
                <c:ext xmlns:c15="http://schemas.microsoft.com/office/drawing/2012/chart" uri="{CE6537A1-D6FC-4f65-9D91-7224C49458BB}">
                  <c15:layout/>
                </c:ext>
              </c:extLst>
            </c:dLbl>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separator> </c:separator>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'2.ապահովագրավճար'!$A$2:$A$11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'2.ապահովագրավճար'!$C$2:$C$11</c:f>
              <c:numCache>
                <c:formatCode>_(* #,##0_);_(* \(#,##0\);_(* "-"??_);_(@_)</c:formatCode>
                <c:ptCount val="10"/>
                <c:pt idx="0">
                  <c:v>18.155555555555555</c:v>
                </c:pt>
                <c:pt idx="1">
                  <c:v>18.155555555555555</c:v>
                </c:pt>
                <c:pt idx="2">
                  <c:v>18.155555555555555</c:v>
                </c:pt>
                <c:pt idx="3">
                  <c:v>18.155555555555555</c:v>
                </c:pt>
                <c:pt idx="4">
                  <c:v>18.155555555555555</c:v>
                </c:pt>
                <c:pt idx="5">
                  <c:v>18.155555555555555</c:v>
                </c:pt>
                <c:pt idx="6">
                  <c:v>18.155555555555555</c:v>
                </c:pt>
                <c:pt idx="7">
                  <c:v>18.155555555555555</c:v>
                </c:pt>
                <c:pt idx="8">
                  <c:v>18.155555555555555</c:v>
                </c:pt>
              </c:numCache>
            </c:numRef>
          </c:val>
          <c:smooth val="0"/>
        </c:ser>
        <c:dLbls>
          <c:showLegendKey val="0"/>
          <c:showVal val="0"/>
          <c:showCatName val="0"/>
          <c:showSerName val="0"/>
          <c:showPercent val="0"/>
          <c:showBubbleSize val="0"/>
        </c:dLbls>
        <c:marker val="1"/>
        <c:smooth val="0"/>
        <c:axId val="715619328"/>
        <c:axId val="715616064"/>
      </c:lineChart>
      <c:catAx>
        <c:axId val="71561932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715616064"/>
        <c:crosses val="autoZero"/>
        <c:auto val="1"/>
        <c:lblAlgn val="ctr"/>
        <c:lblOffset val="100"/>
        <c:noMultiLvlLbl val="0"/>
      </c:catAx>
      <c:valAx>
        <c:axId val="715616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193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'3-4.հատուցված -մերժված դիմում'!$B$1</c:f>
              <c:strCache>
                <c:ptCount val="1"/>
                <c:pt idx="0">
                  <c:v>Կարգավորված հատուցման դիմումների քանակ</c:v>
                </c:pt>
              </c:strCache>
            </c:strRef>
          </c:tx>
          <c:spPr>
            <a:gradFill rotWithShape="1">
              <a:gsLst>
                <a:gs pos="0">
                  <a:schemeClr val="accent6">
                    <a:shade val="85000"/>
                    <a:satMod val="130000"/>
                  </a:schemeClr>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Pt>
            <c:idx val="9"/>
            <c:invertIfNegative val="0"/>
            <c:bubble3D val="0"/>
            <c:spPr>
              <a:solidFill>
                <a:schemeClr val="accent2"/>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dPt>
          <c:dLbls>
            <c:dLbl>
              <c:idx val="2"/>
              <c:layout>
                <c:manualLayout>
                  <c:x val="-5.9171597633136093E-3"/>
                  <c:y val="1.96363636363635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5.066666666666661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9447731755424065E-3"/>
                  <c:y val="4.80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'3-4.հատուցված -մերժված դիմում'!$A$2:$A$11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'3-4.հատուցված -մերժված դիմում'!$B$2:$B$11</c:f>
              <c:numCache>
                <c:formatCode>_(* #,##0_);_(* \(#,##0\);_(* "-"??_);_(@_)</c:formatCode>
                <c:ptCount val="10"/>
                <c:pt idx="0">
                  <c:v>25313</c:v>
                </c:pt>
                <c:pt idx="1">
                  <c:v>46296</c:v>
                </c:pt>
                <c:pt idx="2">
                  <c:v>54455</c:v>
                </c:pt>
                <c:pt idx="3">
                  <c:v>50414</c:v>
                </c:pt>
                <c:pt idx="4">
                  <c:v>41203</c:v>
                </c:pt>
                <c:pt idx="5">
                  <c:v>46422</c:v>
                </c:pt>
                <c:pt idx="6">
                  <c:v>60588</c:v>
                </c:pt>
                <c:pt idx="7">
                  <c:v>67401</c:v>
                </c:pt>
                <c:pt idx="8">
                  <c:v>78880</c:v>
                </c:pt>
                <c:pt idx="9">
                  <c:v>33401</c:v>
                </c:pt>
              </c:numCache>
            </c:numRef>
          </c:val>
        </c:ser>
        <c:dLbls>
          <c:showLegendKey val="0"/>
          <c:showVal val="0"/>
          <c:showCatName val="0"/>
          <c:showSerName val="0"/>
          <c:showPercent val="0"/>
          <c:showBubbleSize val="0"/>
        </c:dLbls>
        <c:gapWidth val="269"/>
        <c:overlap val="-25"/>
        <c:axId val="715616608"/>
        <c:axId val="715617152"/>
      </c:barChart>
      <c:lineChart>
        <c:grouping val="standard"/>
        <c:varyColors val="0"/>
        <c:ser>
          <c:idx val="1"/>
          <c:order val="1"/>
          <c:tx>
            <c:strRef>
              <c:f>'3-4.հատուցված -մերժված դիմում'!$C$1</c:f>
              <c:strCache>
                <c:ptCount val="1"/>
                <c:pt idx="0">
                  <c:v>Միջին</c:v>
                </c:pt>
              </c:strCache>
            </c:strRef>
          </c:tx>
          <c:spPr>
            <a:ln w="34925" cap="rnd">
              <a:solidFill>
                <a:schemeClr val="accent2"/>
              </a:solidFill>
              <a:round/>
            </a:ln>
            <a:effectLst>
              <a:outerShdw blurRad="44450" dist="25400" dir="2700000" algn="br" rotWithShape="0">
                <a:srgbClr val="000000">
                  <a:alpha val="60000"/>
                </a:srgbClr>
              </a:outerShdw>
            </a:effectLst>
          </c:spPr>
          <c:marker>
            <c:symbol val="none"/>
          </c:marker>
          <c:dLbls>
            <c:dLbl>
              <c:idx val="0"/>
              <c:layout>
                <c:manualLayout>
                  <c:x val="6.4102564102564097E-2"/>
                  <c:y val="-0.13199989501312334"/>
                </c:manualLayout>
              </c:layout>
              <c:showLegendKey val="0"/>
              <c:showVal val="1"/>
              <c:showCatName val="0"/>
              <c:showSerName val="1"/>
              <c:showPercent val="0"/>
              <c:showBubbleSize val="0"/>
              <c:extLst>
                <c:ext xmlns:c15="http://schemas.microsoft.com/office/drawing/2012/chart" uri="{CE6537A1-D6FC-4f65-9D91-7224C49458BB}">
                  <c15:layout/>
                </c:ext>
              </c:extLst>
            </c:dLbl>
            <c:spPr>
              <a:solidFill>
                <a:schemeClr val="accent6">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'3-4.հատուցված -մերժված դիմում'!$A$2:$A$11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'3-4.հատուցված -մերժված դիմում'!$C$2:$C$11</c:f>
              <c:numCache>
                <c:formatCode>_(* #,##0_);_(* \(#,##0\);_(* "-"??_);_(@_)</c:formatCode>
                <c:ptCount val="10"/>
                <c:pt idx="0">
                  <c:v>52330.222222222219</c:v>
                </c:pt>
                <c:pt idx="1">
                  <c:v>52330.222222222219</c:v>
                </c:pt>
                <c:pt idx="2">
                  <c:v>52330.222222222219</c:v>
                </c:pt>
                <c:pt idx="3">
                  <c:v>52330.222222222219</c:v>
                </c:pt>
                <c:pt idx="4">
                  <c:v>52330.222222222219</c:v>
                </c:pt>
                <c:pt idx="5">
                  <c:v>52330.222222222219</c:v>
                </c:pt>
                <c:pt idx="6">
                  <c:v>52330.222222222219</c:v>
                </c:pt>
                <c:pt idx="7">
                  <c:v>52330.222222222219</c:v>
                </c:pt>
                <c:pt idx="8">
                  <c:v>52330.222222222219</c:v>
                </c:pt>
              </c:numCache>
            </c:numRef>
          </c:val>
          <c:smooth val="0"/>
        </c:ser>
        <c:dLbls>
          <c:showLegendKey val="0"/>
          <c:showVal val="0"/>
          <c:showCatName val="0"/>
          <c:showSerName val="0"/>
          <c:showPercent val="0"/>
          <c:showBubbleSize val="0"/>
        </c:dLbls>
        <c:marker val="1"/>
        <c:smooth val="0"/>
        <c:axId val="715616608"/>
        <c:axId val="715617152"/>
      </c:lineChart>
      <c:catAx>
        <c:axId val="71561660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715617152"/>
        <c:crosses val="autoZero"/>
        <c:auto val="1"/>
        <c:lblAlgn val="ctr"/>
        <c:lblOffset val="100"/>
        <c:noMultiLvlLbl val="0"/>
      </c:catAx>
      <c:valAx>
        <c:axId val="71561715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166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'5.Հատուցում+պահուստ'!$B$1</c:f>
              <c:strCache>
                <c:ptCount val="1"/>
                <c:pt idx="0">
                  <c:v>Ապահովագրական հատուցումներ /առանց պահուստների/ մլրդ դրամ</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Pt>
            <c:idx val="9"/>
            <c:invertIfNegative val="0"/>
            <c:bubble3D val="0"/>
            <c:spPr>
              <a:solidFill>
                <a:schemeClr val="accent2"/>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dPt>
          <c:dLbls>
            <c:dLbl>
              <c:idx val="2"/>
              <c:layout>
                <c:manualLayout>
                  <c:x val="-5.9171597633136093E-3"/>
                  <c:y val="1.96363636363635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5.066666666666661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9447731755424065E-3"/>
                  <c:y val="4.80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'5.Հատուցում+պահուստ'!$A$2:$A$11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'5.Հատուցում+պահուստ'!$B$2:$B$11</c:f>
              <c:numCache>
                <c:formatCode>General</c:formatCode>
                <c:ptCount val="10"/>
                <c:pt idx="0">
                  <c:v>5.6</c:v>
                </c:pt>
                <c:pt idx="1">
                  <c:v>9.5</c:v>
                </c:pt>
                <c:pt idx="2">
                  <c:v>10.6</c:v>
                </c:pt>
                <c:pt idx="3">
                  <c:v>9.9</c:v>
                </c:pt>
                <c:pt idx="4">
                  <c:v>8.76</c:v>
                </c:pt>
                <c:pt idx="5">
                  <c:v>9.1</c:v>
                </c:pt>
                <c:pt idx="6">
                  <c:v>11.9</c:v>
                </c:pt>
                <c:pt idx="7">
                  <c:v>13.9</c:v>
                </c:pt>
                <c:pt idx="8">
                  <c:v>15.5</c:v>
                </c:pt>
                <c:pt idx="9">
                  <c:v>7.2</c:v>
                </c:pt>
              </c:numCache>
            </c:numRef>
          </c:val>
        </c:ser>
        <c:dLbls>
          <c:showLegendKey val="0"/>
          <c:showVal val="0"/>
          <c:showCatName val="0"/>
          <c:showSerName val="0"/>
          <c:showPercent val="0"/>
          <c:showBubbleSize val="0"/>
        </c:dLbls>
        <c:gapWidth val="269"/>
        <c:overlap val="-25"/>
        <c:axId val="715612256"/>
        <c:axId val="715617696"/>
      </c:barChart>
      <c:lineChart>
        <c:grouping val="standard"/>
        <c:varyColors val="0"/>
        <c:ser>
          <c:idx val="1"/>
          <c:order val="1"/>
          <c:tx>
            <c:strRef>
              <c:f>'5.Հատուցում+պահուստ'!$C$1</c:f>
              <c:strCache>
                <c:ptCount val="1"/>
                <c:pt idx="0">
                  <c:v>Միջին</c:v>
                </c:pt>
              </c:strCache>
            </c:strRef>
          </c:tx>
          <c:spPr>
            <a:ln w="34925" cap="rnd">
              <a:solidFill>
                <a:schemeClr val="accent2"/>
              </a:solidFill>
              <a:round/>
            </a:ln>
            <a:effectLst>
              <a:outerShdw blurRad="44450" dist="25400" dir="2700000" algn="br" rotWithShape="0">
                <a:srgbClr val="000000">
                  <a:alpha val="60000"/>
                </a:srgbClr>
              </a:outerShdw>
            </a:effectLst>
          </c:spPr>
          <c:marker>
            <c:symbol val="none"/>
          </c:marker>
          <c:dLbls>
            <c:dLbl>
              <c:idx val="0"/>
              <c:layout>
                <c:manualLayout>
                  <c:x val="6.4102564102564097E-2"/>
                  <c:y val="-0.13199989501312334"/>
                </c:manualLayout>
              </c:layout>
              <c:showLegendKey val="0"/>
              <c:showVal val="1"/>
              <c:showCatName val="0"/>
              <c:showSerName val="1"/>
              <c:showPercent val="0"/>
              <c:showBubbleSize val="0"/>
              <c:extLst>
                <c:ext xmlns:c15="http://schemas.microsoft.com/office/drawing/2012/chart" uri="{CE6537A1-D6FC-4f65-9D91-7224C49458BB}">
                  <c15:layout/>
                </c:ext>
              </c:extLst>
            </c:dLbl>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'5.Հատուցում+պահուստ'!$A$2:$A$11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'5.Հատուցում+պահուստ'!$C$2:$C$11</c:f>
              <c:numCache>
                <c:formatCode>_(* #,##0_);_(* \(#,##0\);_(* "-"??_);_(@_)</c:formatCode>
                <c:ptCount val="10"/>
                <c:pt idx="0">
                  <c:v>10.52888888888889</c:v>
                </c:pt>
                <c:pt idx="1">
                  <c:v>10.52888888888889</c:v>
                </c:pt>
                <c:pt idx="2">
                  <c:v>10.52888888888889</c:v>
                </c:pt>
                <c:pt idx="3">
                  <c:v>10.52888888888889</c:v>
                </c:pt>
                <c:pt idx="4">
                  <c:v>10.52888888888889</c:v>
                </c:pt>
                <c:pt idx="5">
                  <c:v>10.52888888888889</c:v>
                </c:pt>
                <c:pt idx="6">
                  <c:v>10.52888888888889</c:v>
                </c:pt>
                <c:pt idx="7">
                  <c:v>10.52888888888889</c:v>
                </c:pt>
                <c:pt idx="8">
                  <c:v>10.52888888888889</c:v>
                </c:pt>
              </c:numCache>
            </c:numRef>
          </c:val>
          <c:smooth val="0"/>
        </c:ser>
        <c:dLbls>
          <c:showLegendKey val="0"/>
          <c:showVal val="0"/>
          <c:showCatName val="0"/>
          <c:showSerName val="0"/>
          <c:showPercent val="0"/>
          <c:showBubbleSize val="0"/>
        </c:dLbls>
        <c:marker val="1"/>
        <c:smooth val="0"/>
        <c:axId val="715612256"/>
        <c:axId val="715617696"/>
      </c:lineChart>
      <c:catAx>
        <c:axId val="71561225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715617696"/>
        <c:crosses val="autoZero"/>
        <c:auto val="1"/>
        <c:lblAlgn val="ctr"/>
        <c:lblOffset val="100"/>
        <c:noMultiLvlLbl val="0"/>
      </c:catAx>
      <c:valAx>
        <c:axId val="715617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122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'5.Հատուցում+պահուստ'!$B$25</c:f>
              <c:strCache>
                <c:ptCount val="1"/>
                <c:pt idx="0">
                  <c:v>Ապահովագրական հատուցումները (ներառյալ հատուցումներին առնչվող պահուստները)
մլրդ դրամ</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Pt>
            <c:idx val="9"/>
            <c:invertIfNegative val="0"/>
            <c:bubble3D val="0"/>
            <c:spPr>
              <a:solidFill>
                <a:schemeClr val="accent2"/>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dPt>
          <c:dLbls>
            <c:dLbl>
              <c:idx val="3"/>
              <c:layout>
                <c:manualLayout>
                  <c:x val="0"/>
                  <c:y val="6.66666666666666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'5.Հատուցում+պահուստ'!$A$26:$A$35</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'5.Հատուցում+պահուստ'!$B$26:$B$35</c:f>
              <c:numCache>
                <c:formatCode>General</c:formatCode>
                <c:ptCount val="10"/>
                <c:pt idx="0">
                  <c:v>7.2</c:v>
                </c:pt>
                <c:pt idx="1">
                  <c:v>9.8000000000000007</c:v>
                </c:pt>
                <c:pt idx="2">
                  <c:v>10.7</c:v>
                </c:pt>
                <c:pt idx="3">
                  <c:v>9.6999999999999993</c:v>
                </c:pt>
                <c:pt idx="4">
                  <c:v>8.8000000000000007</c:v>
                </c:pt>
                <c:pt idx="5">
                  <c:v>9.3000000000000007</c:v>
                </c:pt>
                <c:pt idx="6">
                  <c:v>11.4</c:v>
                </c:pt>
                <c:pt idx="7">
                  <c:v>14</c:v>
                </c:pt>
                <c:pt idx="8">
                  <c:v>16.399999999999999</c:v>
                </c:pt>
                <c:pt idx="9">
                  <c:v>6.5</c:v>
                </c:pt>
              </c:numCache>
            </c:numRef>
          </c:val>
        </c:ser>
        <c:dLbls>
          <c:showLegendKey val="0"/>
          <c:showVal val="0"/>
          <c:showCatName val="0"/>
          <c:showSerName val="0"/>
          <c:showPercent val="0"/>
          <c:showBubbleSize val="0"/>
        </c:dLbls>
        <c:gapWidth val="269"/>
        <c:overlap val="-25"/>
        <c:axId val="715608448"/>
        <c:axId val="715618240"/>
      </c:barChart>
      <c:lineChart>
        <c:grouping val="standard"/>
        <c:varyColors val="0"/>
        <c:ser>
          <c:idx val="1"/>
          <c:order val="1"/>
          <c:tx>
            <c:strRef>
              <c:f>'5.Հատուցում+պահուստ'!$C$25</c:f>
              <c:strCache>
                <c:ptCount val="1"/>
                <c:pt idx="0">
                  <c:v>Միջին</c:v>
                </c:pt>
              </c:strCache>
            </c:strRef>
          </c:tx>
          <c:spPr>
            <a:ln w="34925" cap="rnd">
              <a:solidFill>
                <a:schemeClr val="accent2"/>
              </a:solidFill>
              <a:round/>
            </a:ln>
            <a:effectLst>
              <a:outerShdw blurRad="44450" dist="25400" dir="2700000" algn="br" rotWithShape="0">
                <a:srgbClr val="000000">
                  <a:alpha val="60000"/>
                </a:srgbClr>
              </a:outerShdw>
            </a:effectLst>
          </c:spPr>
          <c:marker>
            <c:symbol val="none"/>
          </c:marker>
          <c:dLbls>
            <c:dLbl>
              <c:idx val="0"/>
              <c:layout>
                <c:manualLayout>
                  <c:x val="3.1558185404339217E-2"/>
                  <c:y val="-7.2727272727272724E-2"/>
                </c:manualLayout>
              </c:layout>
              <c:tx>
                <c:rich>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fld id="{0B8D7633-97CE-4B27-9AE6-FC5B85B32E70}" type="SERIESNAME">
                      <a:rPr lang="hy-AM" b="0"/>
                      <a:pPr>
                        <a:defRPr/>
                      </a:pPr>
                      <a:t>[SERIES NAME]</a:t>
                    </a:fld>
                    <a:r>
                      <a:rPr lang="hy-AM" baseline="0" dirty="0"/>
                      <a:t>, </a:t>
                    </a:r>
                    <a:fld id="{4DC25F1B-1D1B-41B3-8333-D1A18AAA9D8B}" type="VALUE">
                      <a:rPr lang="hy-AM" baseline="0"/>
                      <a:pPr>
                        <a:defRPr/>
                      </a:pPr>
                      <a:t>[VALUE]</a:t>
                    </a:fld>
                    <a:endParaRPr lang="hy-AM" baseline="0" dirty="0"/>
                  </a:p>
                </c:rich>
              </c:tx>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'5.Հատուցում+պահուստ'!$A$26:$A$35</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'5.Հատուցում+պահուստ'!$C$26:$C$35</c:f>
              <c:numCache>
                <c:formatCode>_(* #,##0_);_(* \(#,##0\);_(* "-"??_);_(@_)</c:formatCode>
                <c:ptCount val="10"/>
                <c:pt idx="0">
                  <c:v>10.811111111111112</c:v>
                </c:pt>
                <c:pt idx="1">
                  <c:v>10.811111111111112</c:v>
                </c:pt>
                <c:pt idx="2">
                  <c:v>10.811111111111112</c:v>
                </c:pt>
                <c:pt idx="3">
                  <c:v>10.811111111111112</c:v>
                </c:pt>
                <c:pt idx="4">
                  <c:v>10.811111111111112</c:v>
                </c:pt>
                <c:pt idx="5">
                  <c:v>10.811111111111112</c:v>
                </c:pt>
                <c:pt idx="6">
                  <c:v>10.811111111111112</c:v>
                </c:pt>
                <c:pt idx="7">
                  <c:v>10.811111111111112</c:v>
                </c:pt>
                <c:pt idx="8">
                  <c:v>10.811111111111112</c:v>
                </c:pt>
              </c:numCache>
            </c:numRef>
          </c:val>
          <c:smooth val="0"/>
        </c:ser>
        <c:dLbls>
          <c:showLegendKey val="0"/>
          <c:showVal val="0"/>
          <c:showCatName val="0"/>
          <c:showSerName val="0"/>
          <c:showPercent val="0"/>
          <c:showBubbleSize val="0"/>
        </c:dLbls>
        <c:marker val="1"/>
        <c:smooth val="0"/>
        <c:axId val="715608448"/>
        <c:axId val="715618240"/>
      </c:lineChart>
      <c:catAx>
        <c:axId val="71560844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18240"/>
        <c:crosses val="autoZero"/>
        <c:auto val="1"/>
        <c:lblAlgn val="ctr"/>
        <c:lblOffset val="100"/>
        <c:noMultiLvlLbl val="0"/>
      </c:catAx>
      <c:valAx>
        <c:axId val="7156182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084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'6.Միջին հատուցում'!$B$1</c:f>
              <c:strCache>
                <c:ptCount val="1"/>
                <c:pt idx="0">
                  <c:v>Հատուցման միջին գումար (ՀՀ դրամ)</c:v>
                </c:pt>
              </c:strCache>
            </c:strRef>
          </c:tx>
          <c:spPr>
            <a:gradFill rotWithShape="1">
              <a:gsLst>
                <a:gs pos="0">
                  <a:schemeClr val="accent6">
                    <a:shade val="85000"/>
                    <a:satMod val="130000"/>
                  </a:schemeClr>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Pt>
            <c:idx val="9"/>
            <c:invertIfNegative val="0"/>
            <c:bubble3D val="0"/>
            <c:spPr>
              <a:solidFill>
                <a:schemeClr val="accent2"/>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dPt>
          <c:dLbls>
            <c:dLbl>
              <c:idx val="2"/>
              <c:layout>
                <c:manualLayout>
                  <c:x val="-5.9171597633136093E-3"/>
                  <c:y val="1.96363636363635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5.066666666666661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9447731755424065E-3"/>
                  <c:y val="4.80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'6.Միջին հատուցում'!$A$2:$A$11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'6.Միջին հատուցում'!$B$2:$B$11</c:f>
              <c:numCache>
                <c:formatCode>_(* #,##0_);_(* \(#,##0\);_(* "-"??_);_(@_)</c:formatCode>
                <c:ptCount val="10"/>
                <c:pt idx="0">
                  <c:v>223392</c:v>
                </c:pt>
                <c:pt idx="1">
                  <c:v>204423</c:v>
                </c:pt>
                <c:pt idx="2">
                  <c:v>194356</c:v>
                </c:pt>
                <c:pt idx="3">
                  <c:v>195921</c:v>
                </c:pt>
                <c:pt idx="4">
                  <c:v>212661</c:v>
                </c:pt>
                <c:pt idx="5">
                  <c:v>195231</c:v>
                </c:pt>
                <c:pt idx="6">
                  <c:v>196684</c:v>
                </c:pt>
                <c:pt idx="7">
                  <c:v>206544</c:v>
                </c:pt>
                <c:pt idx="8">
                  <c:v>196891</c:v>
                </c:pt>
                <c:pt idx="9">
                  <c:v>215950</c:v>
                </c:pt>
              </c:numCache>
            </c:numRef>
          </c:val>
        </c:ser>
        <c:dLbls>
          <c:showLegendKey val="0"/>
          <c:showVal val="0"/>
          <c:showCatName val="0"/>
          <c:showSerName val="0"/>
          <c:showPercent val="0"/>
          <c:showBubbleSize val="0"/>
        </c:dLbls>
        <c:gapWidth val="269"/>
        <c:overlap val="-25"/>
        <c:axId val="715611712"/>
        <c:axId val="715607904"/>
      </c:barChart>
      <c:lineChart>
        <c:grouping val="standard"/>
        <c:varyColors val="0"/>
        <c:ser>
          <c:idx val="1"/>
          <c:order val="1"/>
          <c:tx>
            <c:strRef>
              <c:f>'6.Միջին հատուցում'!$C$1</c:f>
              <c:strCache>
                <c:ptCount val="1"/>
                <c:pt idx="0">
                  <c:v>Միջին</c:v>
                </c:pt>
              </c:strCache>
            </c:strRef>
          </c:tx>
          <c:spPr>
            <a:ln w="34925" cap="rnd">
              <a:solidFill>
                <a:schemeClr val="accent2"/>
              </a:solidFill>
              <a:round/>
            </a:ln>
            <a:effectLst>
              <a:outerShdw blurRad="44450" dist="25400" dir="2700000" algn="br" rotWithShape="0">
                <a:srgbClr val="000000">
                  <a:alpha val="60000"/>
                </a:srgbClr>
              </a:outerShdw>
            </a:effectLst>
          </c:spPr>
          <c:marker>
            <c:symbol val="none"/>
          </c:marker>
          <c:dLbls>
            <c:dLbl>
              <c:idx val="0"/>
              <c:layout>
                <c:manualLayout>
                  <c:x val="6.4102564102564097E-2"/>
                  <c:y val="-0.13199989501312334"/>
                </c:manualLayout>
              </c:layout>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'6.Միջին հատուցում'!$A$2:$A$11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'6.Միջին հատուցում'!$C$2:$C$11</c:f>
              <c:numCache>
                <c:formatCode>_(* #,##0_);_(* \(#,##0\);_(* "-"??_);_(@_)</c:formatCode>
                <c:ptCount val="10"/>
                <c:pt idx="0">
                  <c:v>204205.3</c:v>
                </c:pt>
                <c:pt idx="1">
                  <c:v>204205.3</c:v>
                </c:pt>
                <c:pt idx="2">
                  <c:v>204205.3</c:v>
                </c:pt>
                <c:pt idx="3">
                  <c:v>204205.3</c:v>
                </c:pt>
                <c:pt idx="4">
                  <c:v>204205.3</c:v>
                </c:pt>
                <c:pt idx="5">
                  <c:v>204205.3</c:v>
                </c:pt>
                <c:pt idx="6">
                  <c:v>204205.3</c:v>
                </c:pt>
                <c:pt idx="7">
                  <c:v>204205.3</c:v>
                </c:pt>
                <c:pt idx="8">
                  <c:v>204205.3</c:v>
                </c:pt>
                <c:pt idx="9">
                  <c:v>204205.3</c:v>
                </c:pt>
              </c:numCache>
            </c:numRef>
          </c:val>
          <c:smooth val="0"/>
        </c:ser>
        <c:dLbls>
          <c:showLegendKey val="0"/>
          <c:showVal val="0"/>
          <c:showCatName val="0"/>
          <c:showSerName val="0"/>
          <c:showPercent val="0"/>
          <c:showBubbleSize val="0"/>
        </c:dLbls>
        <c:marker val="1"/>
        <c:smooth val="0"/>
        <c:axId val="715611712"/>
        <c:axId val="715607904"/>
      </c:lineChart>
      <c:catAx>
        <c:axId val="71561171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15607904"/>
        <c:crosses val="autoZero"/>
        <c:auto val="1"/>
        <c:lblAlgn val="ctr"/>
        <c:lblOffset val="100"/>
        <c:noMultiLvlLbl val="0"/>
      </c:catAx>
      <c:valAx>
        <c:axId val="71560790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117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'7.Վնասաբերություն'!$B$1</c:f>
              <c:strCache>
                <c:ptCount val="1"/>
                <c:pt idx="0">
                  <c:v>Վնասաբերություն /հատուցումների մակարդակ (%)</c:v>
                </c:pt>
              </c:strCache>
            </c:strRef>
          </c:tx>
          <c:spPr>
            <a:solidFill>
              <a:schemeClr val="accent6"/>
            </a:solidFill>
            <a:ln>
              <a:noFill/>
            </a:ln>
            <a:effectLst/>
          </c:spPr>
          <c:invertIfNegative val="0"/>
          <c:dPt>
            <c:idx val="9"/>
            <c:invertIfNegative val="0"/>
            <c:bubble3D val="0"/>
            <c:spPr>
              <a:solidFill>
                <a:schemeClr val="accent2"/>
              </a:solidFill>
              <a:ln>
                <a:noFill/>
              </a:ln>
              <a:effectLst/>
            </c:spPr>
          </c:dPt>
          <c:dLbls>
            <c:dLbl>
              <c:idx val="2"/>
              <c:layout>
                <c:manualLayout>
                  <c:x val="3.9447731755424065E-3"/>
                  <c:y val="3.82608695652173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6295761483709066E-17"/>
                  <c:y val="2.85672025803403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2073888491211322E-3"/>
                  <c:y val="-8.8271010322604707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'7.Վնասաբերություն'!$A$2:$A$11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'7.Վնասաբերություն'!$B$2:$B$11</c:f>
              <c:numCache>
                <c:formatCode>0.0%</c:formatCode>
                <c:ptCount val="10"/>
                <c:pt idx="0">
                  <c:v>0.55100000000000005</c:v>
                </c:pt>
                <c:pt idx="1">
                  <c:v>0.748</c:v>
                </c:pt>
                <c:pt idx="2">
                  <c:v>0.77</c:v>
                </c:pt>
                <c:pt idx="3">
                  <c:v>0.59799999999999998</c:v>
                </c:pt>
                <c:pt idx="4">
                  <c:v>0.53</c:v>
                </c:pt>
                <c:pt idx="5">
                  <c:v>0.55000000000000004</c:v>
                </c:pt>
                <c:pt idx="6">
                  <c:v>0.64990000000000003</c:v>
                </c:pt>
                <c:pt idx="7">
                  <c:v>0.72699999999999998</c:v>
                </c:pt>
                <c:pt idx="8">
                  <c:v>0.73899999999999999</c:v>
                </c:pt>
                <c:pt idx="9">
                  <c:v>0.59</c:v>
                </c:pt>
              </c:numCache>
            </c:numRef>
          </c:val>
        </c:ser>
        <c:dLbls>
          <c:showLegendKey val="0"/>
          <c:showVal val="0"/>
          <c:showCatName val="0"/>
          <c:showSerName val="0"/>
          <c:showPercent val="0"/>
          <c:showBubbleSize val="0"/>
        </c:dLbls>
        <c:gapWidth val="247"/>
        <c:overlap val="-25"/>
        <c:axId val="715613888"/>
        <c:axId val="715604096"/>
      </c:barChart>
      <c:lineChart>
        <c:grouping val="standard"/>
        <c:varyColors val="0"/>
        <c:ser>
          <c:idx val="1"/>
          <c:order val="1"/>
          <c:tx>
            <c:strRef>
              <c:f>'7.Վնասաբերություն'!$C$1</c:f>
              <c:strCache>
                <c:ptCount val="1"/>
                <c:pt idx="0">
                  <c:v>Միջին</c:v>
                </c:pt>
              </c:strCache>
            </c:strRef>
          </c:tx>
          <c:spPr>
            <a:ln w="28575" cap="rnd">
              <a:solidFill>
                <a:schemeClr val="accent2"/>
              </a:solidFill>
              <a:round/>
            </a:ln>
            <a:effectLst/>
          </c:spPr>
          <c:marker>
            <c:symbol val="none"/>
          </c:marker>
          <c:dLbls>
            <c:dLbl>
              <c:idx val="0"/>
              <c:layout>
                <c:manualLayout>
                  <c:x val="0.23570019723865879"/>
                  <c:y val="-0.15321200190885231"/>
                </c:manualLayout>
              </c:layout>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'7.Վնասաբերություն'!$A$2:$A$11</c:f>
              <c:strCache>
                <c:ptCount val="10"/>
                <c:pt idx="0">
                  <c:v>2011</c:v>
                </c:pt>
                <c:pt idx="1">
                  <c:v>2012</c:v>
                </c:pt>
                <c:pt idx="2">
                  <c:v>2013</c:v>
                </c:pt>
                <c:pt idx="3">
                  <c:v>2014</c:v>
                </c:pt>
                <c:pt idx="4">
                  <c:v>2015</c:v>
                </c:pt>
                <c:pt idx="5">
                  <c:v>2016</c:v>
                </c:pt>
                <c:pt idx="6">
                  <c:v>2017</c:v>
                </c:pt>
                <c:pt idx="7">
                  <c:v>2018</c:v>
                </c:pt>
                <c:pt idx="8">
                  <c:v>2019</c:v>
                </c:pt>
                <c:pt idx="9">
                  <c:v>30.06.2020</c:v>
                </c:pt>
              </c:strCache>
            </c:strRef>
          </c:cat>
          <c:val>
            <c:numRef>
              <c:f>'7.Վնասաբերություն'!$C$2:$C$11</c:f>
              <c:numCache>
                <c:formatCode>0%</c:formatCode>
                <c:ptCount val="10"/>
                <c:pt idx="0">
                  <c:v>0.64528999999999992</c:v>
                </c:pt>
                <c:pt idx="1">
                  <c:v>0.64528999999999992</c:v>
                </c:pt>
                <c:pt idx="2">
                  <c:v>0.64528999999999992</c:v>
                </c:pt>
                <c:pt idx="3">
                  <c:v>0.64528999999999992</c:v>
                </c:pt>
                <c:pt idx="4">
                  <c:v>0.64528999999999992</c:v>
                </c:pt>
                <c:pt idx="5">
                  <c:v>0.64528999999999992</c:v>
                </c:pt>
                <c:pt idx="6">
                  <c:v>0.64528999999999992</c:v>
                </c:pt>
                <c:pt idx="7">
                  <c:v>0.64528999999999992</c:v>
                </c:pt>
                <c:pt idx="8">
                  <c:v>0.64528999999999992</c:v>
                </c:pt>
                <c:pt idx="9">
                  <c:v>0.64528999999999992</c:v>
                </c:pt>
              </c:numCache>
            </c:numRef>
          </c:val>
          <c:smooth val="0"/>
        </c:ser>
        <c:dLbls>
          <c:showLegendKey val="0"/>
          <c:showVal val="0"/>
          <c:showCatName val="0"/>
          <c:showSerName val="0"/>
          <c:showPercent val="0"/>
          <c:showBubbleSize val="0"/>
        </c:dLbls>
        <c:marker val="1"/>
        <c:smooth val="0"/>
        <c:axId val="715613888"/>
        <c:axId val="715604096"/>
      </c:lineChart>
      <c:catAx>
        <c:axId val="715613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04096"/>
        <c:crosses val="autoZero"/>
        <c:auto val="1"/>
        <c:lblAlgn val="ctr"/>
        <c:lblOffset val="100"/>
        <c:noMultiLvlLbl val="0"/>
      </c:catAx>
      <c:valAx>
        <c:axId val="715604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56138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3760975865761205E-2"/>
          <c:y val="2.2766245128449852E-2"/>
          <c:w val="0.91036975510434981"/>
          <c:h val="0.78679441293614527"/>
        </c:manualLayout>
      </c:layout>
      <c:lineChart>
        <c:grouping val="standard"/>
        <c:varyColors val="0"/>
        <c:ser>
          <c:idx val="0"/>
          <c:order val="0"/>
          <c:tx>
            <c:strRef>
              <c:f>'8.Հատուցումների կառուցվածք'!$B$24</c:f>
              <c:strCache>
                <c:ptCount val="1"/>
                <c:pt idx="0">
                  <c:v>Անձնական վնասների քանակը և տեսակարար կշիռը (%)</c:v>
                </c:pt>
              </c:strCache>
            </c:strRef>
          </c:tx>
          <c:spPr>
            <a:ln w="38100" cap="rnd">
              <a:solidFill>
                <a:srgbClr val="ED7D31"/>
              </a:solidFill>
              <a:round/>
            </a:ln>
            <a:effectLst/>
          </c:spPr>
          <c:marker>
            <c:symbol val="none"/>
          </c:marker>
          <c:dLbls>
            <c:dLbl>
              <c:idx val="0"/>
              <c:layout>
                <c:manualLayout>
                  <c:x val="-4.2727852135117907E-2"/>
                  <c:y val="-5.0314465408805034E-2"/>
                </c:manualLayout>
              </c:layout>
              <c:tx>
                <c:rich>
                  <a:bodyPr/>
                  <a:lstStyle/>
                  <a:p>
                    <a:r>
                      <a:rPr lang="en-US"/>
                      <a:t>5%</a:t>
                    </a:r>
                  </a:p>
                  <a:p>
                    <a:r>
                      <a:rPr lang="en-US"/>
                      <a:t> </a:t>
                    </a:r>
                    <a:fld id="{28A9B1A0-4207-4F8E-9D4B-D08C71053989}"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manualLayout>
                  <c:x val="-2.9152653734821676E-2"/>
                  <c:y val="-5.9052059052059166E-2"/>
                </c:manualLayout>
              </c:layout>
              <c:tx>
                <c:rich>
                  <a:bodyPr/>
                  <a:lstStyle/>
                  <a:p>
                    <a:r>
                      <a:rPr lang="en-US"/>
                      <a:t>5%</a:t>
                    </a:r>
                  </a:p>
                  <a:p>
                    <a:fld id="{E8A41B50-DFDE-4256-A8BC-BBC2CA2F4EBC}"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manualLayout>
                  <c:x val="-2.9152653734821676E-2"/>
                  <c:y val="-4.6620046620046734E-2"/>
                </c:manualLayout>
              </c:layout>
              <c:tx>
                <c:rich>
                  <a:bodyPr/>
                  <a:lstStyle/>
                  <a:p>
                    <a:r>
                      <a:rPr lang="en-US"/>
                      <a:t>4%</a:t>
                    </a:r>
                  </a:p>
                  <a:p>
                    <a:fld id="{1ED268C5-F608-4CF3-AB7E-0CB88E090AC3}"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manualLayout>
                  <c:x val="-3.4923297018417669E-2"/>
                  <c:y val="-5.5944055944055944E-2"/>
                </c:manualLayout>
              </c:layout>
              <c:tx>
                <c:rich>
                  <a:bodyPr/>
                  <a:lstStyle/>
                  <a:p>
                    <a:r>
                      <a:rPr lang="en-US"/>
                      <a:t>4%</a:t>
                    </a:r>
                  </a:p>
                  <a:p>
                    <a:fld id="{897D9E54-7B74-4609-8904-AB9707B9A8D7}"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4"/>
              <c:layout>
                <c:manualLayout>
                  <c:x val="-3.4923297018417773E-2"/>
                  <c:y val="-6.216006216006216E-2"/>
                </c:manualLayout>
              </c:layout>
              <c:tx>
                <c:rich>
                  <a:bodyPr/>
                  <a:lstStyle/>
                  <a:p>
                    <a:r>
                      <a:rPr lang="en-US"/>
                      <a:t>5%</a:t>
                    </a:r>
                  </a:p>
                  <a:p>
                    <a:fld id="{BE1155A5-28CA-4AA2-8CEF-7B923191B845}"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5"/>
              <c:layout>
                <c:manualLayout>
                  <c:x val="-3.2037975376619669E-2"/>
                  <c:y val="-4.9728049728049728E-2"/>
                </c:manualLayout>
              </c:layout>
              <c:tx>
                <c:rich>
                  <a:bodyPr/>
                  <a:lstStyle/>
                  <a:p>
                    <a:r>
                      <a:rPr lang="en-US"/>
                      <a:t>5%</a:t>
                    </a:r>
                  </a:p>
                  <a:p>
                    <a:fld id="{E91C5EC3-E908-4F6B-8F67-B4DA2CEE3A0F}"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'8.Հատուցումների կառուցվածք'!$A$25:$A$30</c:f>
              <c:strCache>
                <c:ptCount val="6"/>
                <c:pt idx="0">
                  <c:v>2015</c:v>
                </c:pt>
                <c:pt idx="1">
                  <c:v>2016</c:v>
                </c:pt>
                <c:pt idx="2">
                  <c:v>2017</c:v>
                </c:pt>
                <c:pt idx="3">
                  <c:v>2018</c:v>
                </c:pt>
                <c:pt idx="4">
                  <c:v>2019</c:v>
                </c:pt>
                <c:pt idx="5">
                  <c:v>2020 I-ին կիսամյակ</c:v>
                </c:pt>
              </c:strCache>
            </c:strRef>
          </c:cat>
          <c:val>
            <c:numRef>
              <c:f>'8.Հատուցումների կառուցվածք'!$B$25:$B$30</c:f>
              <c:numCache>
                <c:formatCode>#,##0</c:formatCode>
                <c:ptCount val="6"/>
                <c:pt idx="0">
                  <c:v>2112</c:v>
                </c:pt>
                <c:pt idx="1">
                  <c:v>2451</c:v>
                </c:pt>
                <c:pt idx="2">
                  <c:v>2665</c:v>
                </c:pt>
                <c:pt idx="3">
                  <c:v>2949</c:v>
                </c:pt>
                <c:pt idx="4">
                  <c:v>3567</c:v>
                </c:pt>
                <c:pt idx="5">
                  <c:v>1416</c:v>
                </c:pt>
              </c:numCache>
            </c:numRef>
          </c:val>
          <c:smooth val="0"/>
        </c:ser>
        <c:ser>
          <c:idx val="1"/>
          <c:order val="1"/>
          <c:tx>
            <c:strRef>
              <c:f>'8.Հատուցումների կառուցվածք'!$C$24</c:f>
              <c:strCache>
                <c:ptCount val="1"/>
                <c:pt idx="0">
                  <c:v>Գույքային վնասների քանակը և տեսակարար կշիռը (%) </c:v>
                </c:pt>
              </c:strCache>
            </c:strRef>
          </c:tx>
          <c:spPr>
            <a:ln w="38100" cap="rnd">
              <a:solidFill>
                <a:srgbClr val="70AD47"/>
              </a:solidFill>
              <a:round/>
            </a:ln>
            <a:effectLst/>
          </c:spPr>
          <c:marker>
            <c:symbol val="none"/>
          </c:marker>
          <c:dLbls>
            <c:dLbl>
              <c:idx val="0"/>
              <c:layout>
                <c:manualLayout>
                  <c:x val="-1.5869269029888979E-2"/>
                  <c:y val="-5.9052059052059111E-2"/>
                </c:manualLayout>
              </c:layout>
              <c:tx>
                <c:rich>
                  <a:bodyPr/>
                  <a:lstStyle/>
                  <a:p>
                    <a:r>
                      <a:rPr lang="en-US"/>
                      <a:t>95%</a:t>
                    </a:r>
                  </a:p>
                  <a:p>
                    <a:fld id="{92F12A8E-C2AD-4872-B650-D8071063634B}"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manualLayout>
                  <c:x val="-4.0751646734849621E-2"/>
                  <c:y val="-6.2160062160062216E-2"/>
                </c:manualLayout>
              </c:layout>
              <c:tx>
                <c:rich>
                  <a:bodyPr/>
                  <a:lstStyle/>
                  <a:p>
                    <a:r>
                      <a:rPr lang="en-US"/>
                      <a:t>95%</a:t>
                    </a:r>
                  </a:p>
                  <a:p>
                    <a:fld id="{A3FBC8A3-764B-4DC3-B11D-B22089CBA0E5}"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manualLayout>
                  <c:x val="-4.075164673484967E-2"/>
                  <c:y val="-5.5944055944055944E-2"/>
                </c:manualLayout>
              </c:layout>
              <c:tx>
                <c:rich>
                  <a:bodyPr/>
                  <a:lstStyle/>
                  <a:p>
                    <a:r>
                      <a:rPr lang="en-US"/>
                      <a:t>96%</a:t>
                    </a:r>
                  </a:p>
                  <a:p>
                    <a:fld id="{EAF1D7B3-1A44-4A63-A049-FA2C3D291918}"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manualLayout>
                  <c:x val="-3.6423664272152732E-2"/>
                  <c:y val="-6.8376068376068383E-2"/>
                </c:manualLayout>
              </c:layout>
              <c:tx>
                <c:rich>
                  <a:bodyPr/>
                  <a:lstStyle/>
                  <a:p>
                    <a:r>
                      <a:rPr lang="en-US"/>
                      <a:t>96%</a:t>
                    </a:r>
                  </a:p>
                  <a:p>
                    <a:fld id="{9407F37B-4DE6-4541-8A6F-D1ED5EB0422A}"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4"/>
              <c:layout>
                <c:manualLayout>
                  <c:x val="1.4069464459312307E-2"/>
                  <c:y val="-1.8648018648018648E-2"/>
                </c:manualLayout>
              </c:layout>
              <c:tx>
                <c:rich>
                  <a:bodyPr/>
                  <a:lstStyle/>
                  <a:p>
                    <a:r>
                      <a:rPr lang="en-US"/>
                      <a:t>95%</a:t>
                    </a:r>
                  </a:p>
                  <a:p>
                    <a:fld id="{1AD12157-C099-4BE3-85B0-2EE610166CEA}"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5"/>
              <c:layout>
                <c:manualLayout>
                  <c:x val="-3.9308985913950621E-2"/>
                  <c:y val="6.216006216006216E-2"/>
                </c:manualLayout>
              </c:layout>
              <c:tx>
                <c:rich>
                  <a:bodyPr/>
                  <a:lstStyle/>
                  <a:p>
                    <a:r>
                      <a:rPr lang="en-US"/>
                      <a:t>96%</a:t>
                    </a:r>
                  </a:p>
                  <a:p>
                    <a:fld id="{1527CF33-3040-473B-BABB-5A14782D81D6}" type="VALUE">
                      <a:rPr lang="en-US"/>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'8.Հատուցումների կառուցվածք'!$A$25:$A$30</c:f>
              <c:strCache>
                <c:ptCount val="6"/>
                <c:pt idx="0">
                  <c:v>2015</c:v>
                </c:pt>
                <c:pt idx="1">
                  <c:v>2016</c:v>
                </c:pt>
                <c:pt idx="2">
                  <c:v>2017</c:v>
                </c:pt>
                <c:pt idx="3">
                  <c:v>2018</c:v>
                </c:pt>
                <c:pt idx="4">
                  <c:v>2019</c:v>
                </c:pt>
                <c:pt idx="5">
                  <c:v>2020 I-ին կիսամյակ</c:v>
                </c:pt>
              </c:strCache>
            </c:strRef>
          </c:cat>
          <c:val>
            <c:numRef>
              <c:f>'8.Հատուցումների կառուցվածք'!$C$25:$C$30</c:f>
              <c:numCache>
                <c:formatCode>#,##0</c:formatCode>
                <c:ptCount val="6"/>
                <c:pt idx="0">
                  <c:v>39091</c:v>
                </c:pt>
                <c:pt idx="1">
                  <c:v>43971</c:v>
                </c:pt>
                <c:pt idx="2">
                  <c:v>57923</c:v>
                </c:pt>
                <c:pt idx="3">
                  <c:v>64452</c:v>
                </c:pt>
                <c:pt idx="4">
                  <c:v>75313</c:v>
                </c:pt>
                <c:pt idx="5">
                  <c:v>31985</c:v>
                </c:pt>
              </c:numCache>
            </c:numRef>
          </c:val>
          <c:smooth val="0"/>
        </c:ser>
        <c:dLbls>
          <c:dLblPos val="ctr"/>
          <c:showLegendKey val="0"/>
          <c:showVal val="1"/>
          <c:showCatName val="0"/>
          <c:showSerName val="0"/>
          <c:showPercent val="0"/>
          <c:showBubbleSize val="0"/>
        </c:dLbls>
        <c:smooth val="0"/>
        <c:axId val="715618784"/>
        <c:axId val="715604640"/>
      </c:lineChart>
      <c:catAx>
        <c:axId val="715618784"/>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2"/>
                </a:solidFill>
                <a:latin typeface="+mn-lt"/>
                <a:ea typeface="+mn-ea"/>
                <a:cs typeface="+mn-cs"/>
              </a:defRPr>
            </a:pPr>
            <a:endParaRPr lang="en-US"/>
          </a:p>
        </c:txPr>
        <c:crossAx val="715604640"/>
        <c:crosses val="autoZero"/>
        <c:auto val="1"/>
        <c:lblAlgn val="ctr"/>
        <c:lblOffset val="100"/>
        <c:noMultiLvlLbl val="0"/>
      </c:catAx>
      <c:valAx>
        <c:axId val="715604640"/>
        <c:scaling>
          <c:orientation val="minMax"/>
        </c:scaling>
        <c:delete val="0"/>
        <c:axPos val="l"/>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2"/>
                </a:solidFill>
                <a:latin typeface="+mn-lt"/>
                <a:ea typeface="+mn-ea"/>
                <a:cs typeface="+mn-cs"/>
              </a:defRPr>
            </a:pPr>
            <a:endParaRPr lang="en-US"/>
          </a:p>
        </c:txPr>
        <c:crossAx val="7156187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solidFill>
              <a:schemeClr val="accent2">
                <a:lumMod val="60000"/>
                <a:lumOff val="40000"/>
              </a:schemeClr>
            </a:solidFill>
          </c:spPr>
          <c:dPt>
            <c:idx val="0"/>
            <c:bubble3D val="0"/>
            <c:spPr>
              <a:solidFill>
                <a:schemeClr val="accent6"/>
              </a:solidFill>
              <a:ln>
                <a:noFill/>
              </a:ln>
              <a:effectLst/>
              <a:sp3d/>
            </c:spPr>
          </c:dPt>
          <c:dPt>
            <c:idx val="1"/>
            <c:bubble3D val="0"/>
            <c:explosion val="15"/>
            <c:spPr>
              <a:solidFill>
                <a:schemeClr val="accent6">
                  <a:lumMod val="40000"/>
                  <a:lumOff val="60000"/>
                </a:schemeClr>
              </a:solidFill>
              <a:ln>
                <a:noFill/>
              </a:ln>
              <a:effectLst/>
              <a:sp3d/>
            </c:spPr>
          </c:dPt>
          <c:dPt>
            <c:idx val="2"/>
            <c:bubble3D val="0"/>
            <c:explosion val="14"/>
            <c:spPr>
              <a:solidFill>
                <a:schemeClr val="accent2"/>
              </a:solidFill>
              <a:ln>
                <a:noFill/>
              </a:ln>
              <a:effectLst/>
              <a:sp3d/>
            </c:spPr>
          </c:dPt>
          <c:dLbls>
            <c:dLbl>
              <c:idx val="0"/>
              <c:layout>
                <c:manualLayout>
                  <c:x val="-0.27261894080699517"/>
                  <c:y val="-0.21842182057414669"/>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tx2"/>
                        </a:solidFill>
                        <a:latin typeface="GHEA Grapalat" panose="02000506050000020003" pitchFamily="50" charset="0"/>
                        <a:ea typeface="+mn-ea"/>
                        <a:cs typeface="+mn-cs"/>
                      </a:defRPr>
                    </a:pPr>
                    <a:r>
                      <a:rPr lang="en-US" sz="1200" b="1" i="0" baseline="0">
                        <a:latin typeface="GHEA Grapalat" panose="02000506050000020003" pitchFamily="50" charset="0"/>
                      </a:rPr>
                      <a:t>306,193, 
</a:t>
                    </a:r>
                    <a:fld id="{D1720106-52E5-4F24-B3D0-5139E525C011}" type="PERCENTAGE">
                      <a:rPr lang="en-US" sz="1200" b="1" i="0" baseline="0">
                        <a:latin typeface="GHEA Grapalat" panose="02000506050000020003" pitchFamily="50" charset="0"/>
                      </a:rPr>
                      <a:pPr>
                        <a:defRPr sz="1200" b="1">
                          <a:latin typeface="GHEA Grapalat" panose="02000506050000020003" pitchFamily="50" charset="0"/>
                        </a:defRPr>
                      </a:pPr>
                      <a:t>[PERCENTAGE]</a:t>
                    </a:fld>
                    <a:endParaRPr lang="en-US" sz="1200" b="1" i="0" baseline="0">
                      <a:latin typeface="GHEA Grapalat" panose="02000506050000020003" pitchFamily="50" charset="0"/>
                    </a:endParaRP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2"/>
                      </a:solidFill>
                      <a:latin typeface="GHEA Grapalat" panose="02000506050000020003" pitchFamily="50"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9198408422099719"/>
                      <c:h val="0.15417705599300088"/>
                    </c:manualLayout>
                  </c15:layout>
                  <c15:dlblFieldTable/>
                  <c15:showDataLabelsRange val="0"/>
                </c:ext>
              </c:extLst>
            </c:dLbl>
            <c:dLbl>
              <c:idx val="1"/>
              <c:layout>
                <c:manualLayout>
                  <c:x val="0.14715235944318011"/>
                  <c:y val="5.4477886525866508E-3"/>
                </c:manualLayout>
              </c:layout>
              <c:tx>
                <c:rich>
                  <a:bodyPr/>
                  <a:lstStyle/>
                  <a:p>
                    <a:r>
                      <a:rPr lang="en-US" baseline="0"/>
                      <a:t>66,977, 
</a:t>
                    </a:r>
                    <a:fld id="{8AF0CC0E-89B2-429F-B313-9D08E74AD4C1}" type="PERCENTAGE">
                      <a:rPr lang="en-US" baseline="0"/>
                      <a:pPr/>
                      <a:t>[PERCENTAGE]</a:t>
                    </a:fld>
                    <a:endParaRPr lang="en-US" baseline="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2"/>
              <c:layout>
                <c:manualLayout>
                  <c:x val="0.10859163328528156"/>
                  <c:y val="9.7794235761859541E-2"/>
                </c:manualLayout>
              </c:layout>
              <c:tx>
                <c:rich>
                  <a:bodyPr/>
                  <a:lstStyle/>
                  <a:p>
                    <a:r>
                      <a:rPr lang="en-US" baseline="0"/>
                      <a:t>76,726,  
</a:t>
                    </a:r>
                    <a:fld id="{B89D34C0-8640-46A9-B7D9-8AAABB5B34DB}" type="PERCENTAGE">
                      <a:rPr lang="en-US" baseline="0"/>
                      <a:pPr/>
                      <a:t>[PERCENTAGE]</a:t>
                    </a:fld>
                    <a:r>
                      <a:rPr lang="en-US" baseline="0"/>
                      <a:t>, </a:t>
                    </a: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GHEA Grapalat" panose="02000506050000020003" pitchFamily="50" charset="0"/>
                    <a:ea typeface="+mn-ea"/>
                    <a:cs typeface="+mn-cs"/>
                  </a:defRPr>
                </a:pPr>
                <a:endParaRPr lang="en-US"/>
              </a:p>
            </c:txPr>
            <c:dLblPos val="inEnd"/>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'Ապահովադիրների քանակ'!$A$2:$A$4</c:f>
              <c:strCache>
                <c:ptCount val="3"/>
                <c:pt idx="0">
                  <c:v>Բոնուսային դաս</c:v>
                </c:pt>
                <c:pt idx="1">
                  <c:v>Մալուսային դաս</c:v>
                </c:pt>
                <c:pt idx="2">
                  <c:v>Բազիսային դաս</c:v>
                </c:pt>
              </c:strCache>
            </c:strRef>
          </c:cat>
          <c:val>
            <c:numRef>
              <c:f>'Ապահովադիրների քանակ'!$B$2:$B$4</c:f>
              <c:numCache>
                <c:formatCode>#,##0</c:formatCode>
                <c:ptCount val="3"/>
                <c:pt idx="0">
                  <c:v>306193</c:v>
                </c:pt>
                <c:pt idx="1">
                  <c:v>66977</c:v>
                </c:pt>
                <c:pt idx="2">
                  <c:v>76726</c:v>
                </c:pt>
              </c:numCache>
            </c:numRef>
          </c:val>
        </c:ser>
        <c:dLbls>
          <c:dLblPos val="inEnd"/>
          <c:showLegendKey val="0"/>
          <c:showVal val="0"/>
          <c:showCatName val="1"/>
          <c:showSerName val="0"/>
          <c:showPercent val="0"/>
          <c:showBubbleSize val="0"/>
          <c:showLeaderLines val="1"/>
        </c:dLbls>
      </c:pie3D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2"/>
              </a:solidFill>
              <a:latin typeface="GHEA Grapalat" panose="02000506050000020003" pitchFamily="50"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7.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31">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9.xml><?xml version="1.0" encoding="utf-8"?>
<cs:chartStyle xmlns:cs="http://schemas.microsoft.com/office/drawing/2012/chartStyle" xmlns:a="http://schemas.openxmlformats.org/drawingml/2006/main" id="26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21582" cy="495347"/>
          </a:xfrm>
          <a:prstGeom prst="rect">
            <a:avLst/>
          </a:prstGeom>
        </p:spPr>
        <p:txBody>
          <a:bodyPr vert="horz" lIns="90827" tIns="45414" rIns="90827" bIns="45414" rtlCol="0"/>
          <a:lstStyle>
            <a:lvl1pPr algn="l">
              <a:defRPr sz="1200"/>
            </a:lvl1pPr>
          </a:lstStyle>
          <a:p>
            <a:endParaRPr lang="en-US" dirty="0"/>
          </a:p>
        </p:txBody>
      </p:sp>
      <p:sp>
        <p:nvSpPr>
          <p:cNvPr id="3" name="Date Placeholder 2"/>
          <p:cNvSpPr>
            <a:spLocks noGrp="1"/>
          </p:cNvSpPr>
          <p:nvPr>
            <p:ph type="dt" sz="quarter" idx="1"/>
          </p:nvPr>
        </p:nvSpPr>
        <p:spPr>
          <a:xfrm>
            <a:off x="3818971" y="1"/>
            <a:ext cx="2921582" cy="495347"/>
          </a:xfrm>
          <a:prstGeom prst="rect">
            <a:avLst/>
          </a:prstGeom>
        </p:spPr>
        <p:txBody>
          <a:bodyPr vert="horz" lIns="90827" tIns="45414" rIns="90827" bIns="45414" rtlCol="0"/>
          <a:lstStyle>
            <a:lvl1pPr algn="r">
              <a:defRPr sz="1200"/>
            </a:lvl1pPr>
          </a:lstStyle>
          <a:p>
            <a:endParaRPr lang="en-US" dirty="0"/>
          </a:p>
        </p:txBody>
      </p:sp>
      <p:sp>
        <p:nvSpPr>
          <p:cNvPr id="4" name="Footer Placeholder 3"/>
          <p:cNvSpPr>
            <a:spLocks noGrp="1"/>
          </p:cNvSpPr>
          <p:nvPr>
            <p:ph type="ftr" sz="quarter" idx="2"/>
          </p:nvPr>
        </p:nvSpPr>
        <p:spPr>
          <a:xfrm>
            <a:off x="1" y="9377317"/>
            <a:ext cx="2921582" cy="495346"/>
          </a:xfrm>
          <a:prstGeom prst="rect">
            <a:avLst/>
          </a:prstGeom>
        </p:spPr>
        <p:txBody>
          <a:bodyPr vert="horz" lIns="90827" tIns="45414" rIns="90827" bIns="454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18971" y="9377317"/>
            <a:ext cx="2921582" cy="495346"/>
          </a:xfrm>
          <a:prstGeom prst="rect">
            <a:avLst/>
          </a:prstGeom>
        </p:spPr>
        <p:txBody>
          <a:bodyPr vert="horz" lIns="90827" tIns="45414" rIns="90827" bIns="45414" rtlCol="0" anchor="b"/>
          <a:lstStyle>
            <a:lvl1pPr algn="r">
              <a:defRPr sz="1200"/>
            </a:lvl1pPr>
          </a:lstStyle>
          <a:p>
            <a:endParaRPr lang="en-US" dirty="0"/>
          </a:p>
        </p:txBody>
      </p:sp>
    </p:spTree>
    <p:extLst>
      <p:ext uri="{BB962C8B-B14F-4D97-AF65-F5344CB8AC3E}">
        <p14:creationId xmlns:p14="http://schemas.microsoft.com/office/powerpoint/2010/main" val="2362566357"/>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21582" cy="495347"/>
          </a:xfrm>
          <a:prstGeom prst="rect">
            <a:avLst/>
          </a:prstGeom>
        </p:spPr>
        <p:txBody>
          <a:bodyPr vert="horz" lIns="90827" tIns="45414" rIns="90827" bIns="45414" rtlCol="0"/>
          <a:lstStyle>
            <a:lvl1pPr algn="l">
              <a:defRPr sz="1200"/>
            </a:lvl1pPr>
          </a:lstStyle>
          <a:p>
            <a:endParaRPr lang="hy-AM"/>
          </a:p>
        </p:txBody>
      </p:sp>
      <p:sp>
        <p:nvSpPr>
          <p:cNvPr id="3" name="Date Placeholder 2"/>
          <p:cNvSpPr>
            <a:spLocks noGrp="1"/>
          </p:cNvSpPr>
          <p:nvPr>
            <p:ph type="dt" idx="1"/>
          </p:nvPr>
        </p:nvSpPr>
        <p:spPr>
          <a:xfrm>
            <a:off x="3818971" y="1"/>
            <a:ext cx="2921582" cy="495347"/>
          </a:xfrm>
          <a:prstGeom prst="rect">
            <a:avLst/>
          </a:prstGeom>
        </p:spPr>
        <p:txBody>
          <a:bodyPr vert="horz" lIns="90827" tIns="45414" rIns="90827" bIns="45414" rtlCol="0"/>
          <a:lstStyle>
            <a:lvl1pPr algn="r">
              <a:defRPr sz="1200"/>
            </a:lvl1pPr>
          </a:lstStyle>
          <a:p>
            <a:endParaRPr lang="hy-AM"/>
          </a:p>
        </p:txBody>
      </p:sp>
      <p:sp>
        <p:nvSpPr>
          <p:cNvPr id="4" name="Slide Image Placeholder 3"/>
          <p:cNvSpPr>
            <a:spLocks noGrp="1" noRot="1" noChangeAspect="1"/>
          </p:cNvSpPr>
          <p:nvPr>
            <p:ph type="sldImg" idx="2"/>
          </p:nvPr>
        </p:nvSpPr>
        <p:spPr>
          <a:xfrm>
            <a:off x="411163" y="1235075"/>
            <a:ext cx="5919787" cy="3330575"/>
          </a:xfrm>
          <a:prstGeom prst="rect">
            <a:avLst/>
          </a:prstGeom>
          <a:noFill/>
          <a:ln w="12700">
            <a:solidFill>
              <a:prstClr val="black"/>
            </a:solidFill>
          </a:ln>
        </p:spPr>
        <p:txBody>
          <a:bodyPr vert="horz" lIns="90827" tIns="45414" rIns="90827" bIns="45414" rtlCol="0" anchor="ctr"/>
          <a:lstStyle/>
          <a:p>
            <a:endParaRPr lang="hy-AM"/>
          </a:p>
        </p:txBody>
      </p:sp>
      <p:sp>
        <p:nvSpPr>
          <p:cNvPr id="5" name="Notes Placeholder 4"/>
          <p:cNvSpPr>
            <a:spLocks noGrp="1"/>
          </p:cNvSpPr>
          <p:nvPr>
            <p:ph type="body" sz="quarter" idx="3"/>
          </p:nvPr>
        </p:nvSpPr>
        <p:spPr>
          <a:xfrm>
            <a:off x="674212" y="4751220"/>
            <a:ext cx="5393690" cy="3887361"/>
          </a:xfrm>
          <a:prstGeom prst="rect">
            <a:avLst/>
          </a:prstGeom>
        </p:spPr>
        <p:txBody>
          <a:bodyPr vert="horz" lIns="90827" tIns="45414" rIns="90827" bIns="454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y-AM"/>
          </a:p>
        </p:txBody>
      </p:sp>
      <p:sp>
        <p:nvSpPr>
          <p:cNvPr id="6" name="Footer Placeholder 5"/>
          <p:cNvSpPr>
            <a:spLocks noGrp="1"/>
          </p:cNvSpPr>
          <p:nvPr>
            <p:ph type="ftr" sz="quarter" idx="4"/>
          </p:nvPr>
        </p:nvSpPr>
        <p:spPr>
          <a:xfrm>
            <a:off x="1" y="9377317"/>
            <a:ext cx="2921582" cy="495346"/>
          </a:xfrm>
          <a:prstGeom prst="rect">
            <a:avLst/>
          </a:prstGeom>
        </p:spPr>
        <p:txBody>
          <a:bodyPr vert="horz" lIns="90827" tIns="45414" rIns="90827" bIns="45414" rtlCol="0" anchor="b"/>
          <a:lstStyle>
            <a:lvl1pPr algn="l">
              <a:defRPr sz="1200"/>
            </a:lvl1pPr>
          </a:lstStyle>
          <a:p>
            <a:endParaRPr lang="hy-AM"/>
          </a:p>
        </p:txBody>
      </p:sp>
      <p:sp>
        <p:nvSpPr>
          <p:cNvPr id="7" name="Slide Number Placeholder 6"/>
          <p:cNvSpPr>
            <a:spLocks noGrp="1"/>
          </p:cNvSpPr>
          <p:nvPr>
            <p:ph type="sldNum" sz="quarter" idx="5"/>
          </p:nvPr>
        </p:nvSpPr>
        <p:spPr>
          <a:xfrm>
            <a:off x="3818971" y="9377317"/>
            <a:ext cx="2921582" cy="495346"/>
          </a:xfrm>
          <a:prstGeom prst="rect">
            <a:avLst/>
          </a:prstGeom>
        </p:spPr>
        <p:txBody>
          <a:bodyPr vert="horz" lIns="90827" tIns="45414" rIns="90827" bIns="45414" rtlCol="0" anchor="b"/>
          <a:lstStyle>
            <a:lvl1pPr algn="r">
              <a:defRPr sz="1200"/>
            </a:lvl1pPr>
          </a:lstStyle>
          <a:p>
            <a:fld id="{D8B2975B-F806-4CB7-B8A4-F7B26F557695}" type="slidenum">
              <a:rPr lang="hy-AM" smtClean="0"/>
              <a:t>‹#›</a:t>
            </a:fld>
            <a:endParaRPr lang="hy-AM"/>
          </a:p>
        </p:txBody>
      </p:sp>
    </p:spTree>
    <p:extLst>
      <p:ext uri="{BB962C8B-B14F-4D97-AF65-F5344CB8AC3E}">
        <p14:creationId xmlns:p14="http://schemas.microsoft.com/office/powerpoint/2010/main" val="2407225683"/>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30922842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3684737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3197204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1552068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838409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2932156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112562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3109006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2930101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hy-AM"/>
          </a:p>
        </p:txBody>
      </p:sp>
    </p:spTree>
    <p:extLst>
      <p:ext uri="{BB962C8B-B14F-4D97-AF65-F5344CB8AC3E}">
        <p14:creationId xmlns:p14="http://schemas.microsoft.com/office/powerpoint/2010/main" val="12093953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4039172"/>
          </a:xfrm>
        </p:spPr>
        <p:txBody>
          <a:bodyPr anchor="b">
            <a:normAutofit/>
          </a:bodyPr>
          <a:lstStyle>
            <a:lvl1pPr algn="l">
              <a:lnSpc>
                <a:spcPct val="85000"/>
              </a:lnSpc>
              <a:defRPr sz="8000" spc="-50" baseline="0">
                <a:solidFill>
                  <a:schemeClr val="tx1">
                    <a:lumMod val="85000"/>
                    <a:lumOff val="1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00051" y="5111002"/>
            <a:ext cx="10058400" cy="487617"/>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grpSp>
        <p:nvGrpSpPr>
          <p:cNvPr id="10" name="Group 9"/>
          <p:cNvGrpSpPr/>
          <p:nvPr userDrawn="1"/>
        </p:nvGrpSpPr>
        <p:grpSpPr>
          <a:xfrm>
            <a:off x="6006522" y="704936"/>
            <a:ext cx="5205961" cy="2161738"/>
            <a:chOff x="4865250" y="1116176"/>
            <a:chExt cx="5205961" cy="2161738"/>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5250" y="1116176"/>
              <a:ext cx="2388475" cy="2105629"/>
            </a:xfrm>
            <a:prstGeom prst="rect">
              <a:avLst/>
            </a:prstGeom>
          </p:spPr>
        </p:pic>
        <p:sp>
          <p:nvSpPr>
            <p:cNvPr id="12" name="Rectangle 11"/>
            <p:cNvSpPr/>
            <p:nvPr/>
          </p:nvSpPr>
          <p:spPr>
            <a:xfrm>
              <a:off x="6349925" y="2262251"/>
              <a:ext cx="3721286" cy="1015663"/>
            </a:xfrm>
            <a:prstGeom prst="rect">
              <a:avLst/>
            </a:prstGeom>
          </p:spPr>
          <p:txBody>
            <a:bodyPr wrap="square">
              <a:spAutoFit/>
            </a:bodyPr>
            <a:lstStyle/>
            <a:p>
              <a:r>
                <a:rPr lang="hy-AM" sz="2000" b="1" dirty="0" smtClean="0">
                  <a:latin typeface="GHEA Grapalat" panose="02000506050000020003" pitchFamily="50" charset="0"/>
                  <a:ea typeface="Calibri" panose="020F0502020204030204" pitchFamily="34" charset="0"/>
                  <a:cs typeface="Sylfaen" panose="010A0502050306030303" pitchFamily="18" charset="0"/>
                </a:rPr>
                <a:t>ՀԱՅԱՍՏԱՆԻ</a:t>
              </a:r>
              <a:r>
                <a:rPr lang="ru-RU" sz="2000" dirty="0" smtClean="0">
                  <a:latin typeface="GHEA Grapalat" panose="02000506050000020003" pitchFamily="50" charset="0"/>
                  <a:ea typeface="Calibri" panose="020F0502020204030204" pitchFamily="34" charset="0"/>
                  <a:cs typeface="Sylfaen" panose="010A0502050306030303" pitchFamily="18" charset="0"/>
                </a:rPr>
                <a:t> </a:t>
              </a:r>
              <a:r>
                <a:rPr lang="hy-AM" sz="2000" dirty="0" smtClean="0">
                  <a:latin typeface="GHEA Grapalat" panose="02000506050000020003" pitchFamily="50" charset="0"/>
                  <a:ea typeface="Calibri" panose="020F0502020204030204" pitchFamily="34" charset="0"/>
                  <a:cs typeface="Sylfaen" panose="010A0502050306030303" pitchFamily="18" charset="0"/>
                </a:rPr>
                <a:t>ԱՎՏՈԱՊԱՀՈՎԱԳՐՈՂՆԵՐԻ</a:t>
              </a:r>
            </a:p>
            <a:p>
              <a:r>
                <a:rPr lang="hy-AM" sz="2000" b="0" dirty="0" smtClean="0">
                  <a:latin typeface="GHEA Grapalat" panose="02000506050000020003" pitchFamily="50" charset="0"/>
                  <a:ea typeface="Calibri" panose="020F0502020204030204" pitchFamily="34" charset="0"/>
                  <a:cs typeface="Sylfaen" panose="010A0502050306030303" pitchFamily="18" charset="0"/>
                </a:rPr>
                <a:t>ԲՅՈՒՐՈ</a:t>
              </a:r>
              <a:endParaRPr lang="ru-RU" sz="2000" b="0" dirty="0" smtClean="0">
                <a:latin typeface="GHEA Grapalat" panose="02000506050000020003" pitchFamily="50" charset="0"/>
                <a:ea typeface="Calibri" panose="020F0502020204030204" pitchFamily="34" charset="0"/>
                <a:cs typeface="Sylfaen" panose="010A0502050306030303" pitchFamily="18" charset="0"/>
              </a:endParaRPr>
            </a:p>
          </p:txBody>
        </p:sp>
      </p:grpSp>
    </p:spTree>
    <p:extLst>
      <p:ext uri="{BB962C8B-B14F-4D97-AF65-F5344CB8AC3E}">
        <p14:creationId xmlns:p14="http://schemas.microsoft.com/office/powerpoint/2010/main" val="80552738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9381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8044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79305" y="5526264"/>
            <a:ext cx="1476375" cy="638175"/>
          </a:xfrm>
          <a:prstGeom prst="rect">
            <a:avLst/>
          </a:prstGeom>
        </p:spPr>
      </p:pic>
    </p:spTree>
    <p:extLst>
      <p:ext uri="{BB962C8B-B14F-4D97-AF65-F5344CB8AC3E}">
        <p14:creationId xmlns:p14="http://schemas.microsoft.com/office/powerpoint/2010/main" val="34770717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79305" y="5230919"/>
            <a:ext cx="1476375" cy="638175"/>
          </a:xfrm>
          <a:prstGeom prst="rect">
            <a:avLst/>
          </a:prstGeom>
        </p:spPr>
      </p:pic>
    </p:spTree>
    <p:extLst>
      <p:ext uri="{BB962C8B-B14F-4D97-AF65-F5344CB8AC3E}">
        <p14:creationId xmlns:p14="http://schemas.microsoft.com/office/powerpoint/2010/main" val="2385566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72387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55270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16454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90327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r>
              <a:rPr lang="en-US" dirty="0" smtClean="0"/>
              <a:t>2 </a:t>
            </a:r>
            <a:r>
              <a:rPr lang="en-US" dirty="0" err="1" smtClean="0"/>
              <a:t>փետրվարի</a:t>
            </a:r>
            <a:r>
              <a:rPr lang="en-US" dirty="0" smtClean="0"/>
              <a:t> 2016</a:t>
            </a:r>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16044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2 </a:t>
            </a:r>
            <a:r>
              <a:rPr lang="en-US" dirty="0" err="1" smtClean="0"/>
              <a:t>փետրվարի</a:t>
            </a:r>
            <a:r>
              <a:rPr lang="en-US" dirty="0" smtClean="0"/>
              <a:t> 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70939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en-US" dirty="0" smtClean="0"/>
              <a:t>2 </a:t>
            </a:r>
            <a:r>
              <a:rPr lang="en-US" dirty="0" err="1" smtClean="0"/>
              <a:t>փետրվարի</a:t>
            </a:r>
            <a:r>
              <a:rPr lang="en-US" dirty="0" smtClean="0"/>
              <a:t> 2016</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271043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4875730"/>
          </a:xfrm>
        </p:spPr>
        <p:txBody>
          <a:bodyPr>
            <a:normAutofit/>
          </a:bodyPr>
          <a:lstStyle/>
          <a:p>
            <a:pPr algn="ctr"/>
            <a:r>
              <a:rPr lang="en-US" sz="3200" u="sng" dirty="0" smtClean="0"/>
              <a:t/>
            </a:r>
            <a:br>
              <a:rPr lang="en-US" sz="3200" u="sng" dirty="0" smtClean="0"/>
            </a:br>
            <a:r>
              <a:rPr lang="en-US" sz="3200" u="sng" dirty="0"/>
              <a:t/>
            </a:r>
            <a:br>
              <a:rPr lang="en-US" sz="3200" u="sng" dirty="0"/>
            </a:br>
            <a:r>
              <a:rPr lang="en-US" sz="3200" u="sng" dirty="0" smtClean="0"/>
              <a:t/>
            </a:r>
            <a:br>
              <a:rPr lang="en-US" sz="3200" u="sng" dirty="0" smtClean="0"/>
            </a:br>
            <a:r>
              <a:rPr lang="en-US" sz="3200" u="sng" dirty="0" smtClean="0"/>
              <a:t/>
            </a:r>
            <a:br>
              <a:rPr lang="en-US" sz="3200" u="sng" dirty="0" smtClean="0"/>
            </a:br>
            <a:r>
              <a:rPr lang="en-US" sz="3200" u="sng" dirty="0" smtClean="0"/>
              <a:t>ԱՊՊԱ  </a:t>
            </a:r>
            <a:r>
              <a:rPr lang="en-US" sz="3200" u="sng" dirty="0"/>
              <a:t>ՀԱՄԱԿԱՐԳԸ </a:t>
            </a:r>
            <a:r>
              <a:rPr lang="en-US" sz="3200" u="sng" dirty="0" smtClean="0"/>
              <a:t>10 </a:t>
            </a:r>
            <a:r>
              <a:rPr lang="en-US" sz="3200" u="sng" dirty="0"/>
              <a:t>ՏԱՐԵԿԱՆ Է </a:t>
            </a:r>
            <a:br>
              <a:rPr lang="en-US" sz="3200" u="sng" dirty="0"/>
            </a:br>
            <a:r>
              <a:rPr lang="en-US" sz="3200" u="sng" dirty="0"/>
              <a:t/>
            </a:r>
            <a:br>
              <a:rPr lang="en-US" sz="3200" u="sng" dirty="0"/>
            </a:br>
            <a:r>
              <a:rPr lang="en-US" sz="3200" i="1" noProof="1" smtClean="0"/>
              <a:t>Ամփոփում, Ծրագրեր</a:t>
            </a:r>
            <a:r>
              <a:rPr lang="en-US" sz="3200" i="1" dirty="0" smtClean="0"/>
              <a:t/>
            </a:r>
            <a:br>
              <a:rPr lang="en-US" sz="3200" i="1" dirty="0" smtClean="0"/>
            </a:br>
            <a:endParaRPr lang="en-US" sz="3200" dirty="0"/>
          </a:p>
        </p:txBody>
      </p:sp>
    </p:spTree>
    <p:extLst>
      <p:ext uri="{BB962C8B-B14F-4D97-AF65-F5344CB8AC3E}">
        <p14:creationId xmlns:p14="http://schemas.microsoft.com/office/powerpoint/2010/main" val="38320679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083" y="0"/>
            <a:ext cx="10058400" cy="1249405"/>
          </a:xfrm>
        </p:spPr>
        <p:txBody>
          <a:bodyPr>
            <a:normAutofit/>
          </a:bodyPr>
          <a:lstStyle/>
          <a:p>
            <a:pPr algn="ctr">
              <a:lnSpc>
                <a:spcPct val="105000"/>
              </a:lnSpc>
            </a:pPr>
            <a:r>
              <a:rPr lang="hy-AM" sz="2800" dirty="0" smtClean="0"/>
              <a:t>Ապահովագրական</a:t>
            </a:r>
            <a:r>
              <a:rPr lang="en-US" sz="2800" dirty="0" smtClean="0"/>
              <a:t> </a:t>
            </a:r>
            <a:r>
              <a:rPr lang="hy-AM" sz="2800" dirty="0" smtClean="0"/>
              <a:t>հատուցումների</a:t>
            </a:r>
            <a:r>
              <a:rPr lang="en-US" sz="2800" dirty="0" smtClean="0"/>
              <a:t> </a:t>
            </a:r>
            <a:r>
              <a:rPr lang="hy-AM" sz="2800" dirty="0" smtClean="0"/>
              <a:t>կառուցվածքը 201</a:t>
            </a:r>
            <a:r>
              <a:rPr lang="en-US" sz="2800" dirty="0" smtClean="0"/>
              <a:t>5-2019</a:t>
            </a:r>
            <a:r>
              <a:rPr lang="hy-AM" sz="2800" dirty="0" smtClean="0"/>
              <a:t> թվականների</a:t>
            </a:r>
            <a:r>
              <a:rPr lang="en-US" sz="2800" dirty="0" smtClean="0"/>
              <a:t>ն</a:t>
            </a:r>
            <a:r>
              <a:rPr lang="hy-AM" sz="2800" dirty="0" smtClean="0"/>
              <a:t> և 2020 թվականի առաջին կիսամյակին</a:t>
            </a:r>
            <a:endParaRPr lang="en-US" sz="2800" dirty="0"/>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hy-AM" dirty="0" smtClean="0"/>
          </a:p>
        </p:txBody>
      </p:sp>
      <p:sp>
        <p:nvSpPr>
          <p:cNvPr id="3" name="Slide Number Placeholder 2"/>
          <p:cNvSpPr>
            <a:spLocks noGrp="1"/>
          </p:cNvSpPr>
          <p:nvPr>
            <p:ph type="sldNum" sz="quarter" idx="12"/>
          </p:nvPr>
        </p:nvSpPr>
        <p:spPr/>
        <p:txBody>
          <a:bodyPr vert="horz" lIns="91440" tIns="45720" rIns="91440" bIns="45720" rtlCol="0" anchor="ctr"/>
          <a:lstStyle/>
          <a:p>
            <a:fld id="{6113E31D-E2AB-40D1-8B51-AFA5AFEF393A}" type="slidenum">
              <a:rPr lang="en-US" sz="1400"/>
              <a:pPr/>
              <a:t>10</a:t>
            </a:fld>
            <a:endParaRPr lang="en-US" sz="1400" dirty="0"/>
          </a:p>
        </p:txBody>
      </p:sp>
      <p:graphicFrame>
        <p:nvGraphicFramePr>
          <p:cNvPr id="8" name="Chart 7"/>
          <p:cNvGraphicFramePr>
            <a:graphicFrameLocks/>
          </p:cNvGraphicFramePr>
          <p:nvPr>
            <p:extLst>
              <p:ext uri="{D42A27DB-BD31-4B8C-83A1-F6EECF244321}">
                <p14:modId xmlns:p14="http://schemas.microsoft.com/office/powerpoint/2010/main" val="2793979004"/>
              </p:ext>
            </p:extLst>
          </p:nvPr>
        </p:nvGraphicFramePr>
        <p:xfrm>
          <a:off x="1097280" y="1800224"/>
          <a:ext cx="8618220" cy="43291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781441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70709"/>
          </a:xfrm>
        </p:spPr>
        <p:txBody>
          <a:bodyPr>
            <a:normAutofit fontScale="90000"/>
          </a:bodyPr>
          <a:lstStyle/>
          <a:p>
            <a:pPr algn="ctr">
              <a:lnSpc>
                <a:spcPct val="105000"/>
              </a:lnSpc>
            </a:pPr>
            <a:r>
              <a:rPr lang="hy-AM" sz="3200" dirty="0" smtClean="0"/>
              <a:t>Գործող ԱՊՊԱ պայմանագիր ունեցող ապահովադիրների քանակը՝</a:t>
            </a:r>
            <a:r>
              <a:rPr lang="en-US" sz="3200" dirty="0" smtClean="0"/>
              <a:t> 30.06.2020</a:t>
            </a:r>
            <a:r>
              <a:rPr lang="en-US" sz="3200" dirty="0"/>
              <a:t> </a:t>
            </a:r>
            <a:r>
              <a:rPr lang="hy-AM" sz="3200" dirty="0" smtClean="0"/>
              <a:t>թվականի դրությամբ</a:t>
            </a:r>
            <a:endParaRPr lang="hy-AM" sz="3200" dirty="0"/>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hy-AM" dirty="0" smtClean="0"/>
          </a:p>
          <a:p>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4FAB73BC-B049-4115-A692-8D63A059BFB8}" type="slidenum">
              <a:rPr lang="en-US" sz="1400"/>
              <a:pPr/>
              <a:t>11</a:t>
            </a:fld>
            <a:endParaRPr lang="en-US" sz="1400" dirty="0"/>
          </a:p>
        </p:txBody>
      </p:sp>
      <p:graphicFrame>
        <p:nvGraphicFramePr>
          <p:cNvPr id="18" name="Content Placeholder 17"/>
          <p:cNvGraphicFramePr>
            <a:graphicFrameLocks noGrp="1"/>
          </p:cNvGraphicFramePr>
          <p:nvPr>
            <p:ph sz="half" idx="1"/>
            <p:extLst>
              <p:ext uri="{D42A27DB-BD31-4B8C-83A1-F6EECF244321}">
                <p14:modId xmlns:p14="http://schemas.microsoft.com/office/powerpoint/2010/main" val="1361406834"/>
              </p:ext>
            </p:extLst>
          </p:nvPr>
        </p:nvGraphicFramePr>
        <p:xfrm>
          <a:off x="1800225" y="1833810"/>
          <a:ext cx="8443913" cy="42669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092381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083" y="59048"/>
            <a:ext cx="10058400" cy="714375"/>
          </a:xfrm>
        </p:spPr>
        <p:txBody>
          <a:bodyPr>
            <a:normAutofit/>
          </a:bodyPr>
          <a:lstStyle/>
          <a:p>
            <a:pPr algn="ctr"/>
            <a:r>
              <a:rPr lang="hy-AM" sz="3600" dirty="0"/>
              <a:t>ԱՊՊԱ համակարգի </a:t>
            </a:r>
            <a:r>
              <a:rPr lang="hy-AM" sz="3600" dirty="0" smtClean="0"/>
              <a:t>ձեռքբերումները</a:t>
            </a:r>
            <a:endParaRPr lang="hy-AM"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69129340"/>
              </p:ext>
            </p:extLst>
          </p:nvPr>
        </p:nvGraphicFramePr>
        <p:xfrm>
          <a:off x="657225" y="997695"/>
          <a:ext cx="10929938" cy="5193975"/>
        </p:xfrm>
        <a:graphic>
          <a:graphicData uri="http://schemas.openxmlformats.org/drawingml/2006/table">
            <a:tbl>
              <a:tblPr firstRow="1" firstCol="1" bandRow="1"/>
              <a:tblGrid>
                <a:gridCol w="666341"/>
                <a:gridCol w="10263597"/>
              </a:tblGrid>
              <a:tr h="325235">
                <a:tc gridSpan="2">
                  <a:txBody>
                    <a:bodyPr/>
                    <a:lstStyle/>
                    <a:p>
                      <a:pPr algn="ctr">
                        <a:lnSpc>
                          <a:spcPct val="106000"/>
                        </a:lnSpc>
                        <a:spcAft>
                          <a:spcPts val="0"/>
                        </a:spcAft>
                      </a:pPr>
                      <a:r>
                        <a:rPr lang="hy-AM" sz="1600" b="1" kern="1200" dirty="0">
                          <a:solidFill>
                            <a:srgbClr val="FFFFFF"/>
                          </a:solidFill>
                          <a:effectLst/>
                          <a:latin typeface="GHEA Grapalat" panose="02000506050000020003" pitchFamily="50" charset="0"/>
                          <a:ea typeface="Times New Roman" panose="02020603050405020304" pitchFamily="18" charset="0"/>
                          <a:cs typeface="Arial" panose="020B0604020202020204" pitchFamily="34" charset="0"/>
                        </a:rPr>
                        <a:t>ՁԵՌՔԲԵՐՈՒՄՆԵՐԸ</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179" marR="37179"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70AD47"/>
                    </a:solidFill>
                  </a:tcPr>
                </a:tc>
                <a:tc hMerge="1">
                  <a:txBody>
                    <a:bodyPr/>
                    <a:lstStyle/>
                    <a:p>
                      <a:endParaRPr lang="en-US"/>
                    </a:p>
                  </a:txBody>
                  <a:tcPr/>
                </a:tc>
              </a:tr>
              <a:tr h="393032">
                <a:tc gridSpan="2">
                  <a:txBody>
                    <a:bodyPr/>
                    <a:lstStyle/>
                    <a:p>
                      <a:pPr algn="ctr">
                        <a:lnSpc>
                          <a:spcPct val="106000"/>
                        </a:lnSpc>
                        <a:spcAft>
                          <a:spcPts val="0"/>
                        </a:spcAft>
                      </a:pPr>
                      <a:r>
                        <a:rPr lang="hy-AM" sz="1600" b="1" kern="1200" dirty="0">
                          <a:solidFill>
                            <a:srgbClr val="FFFFFF"/>
                          </a:solidFill>
                          <a:effectLst/>
                          <a:latin typeface="GHEA Grapalat" panose="02000506050000020003" pitchFamily="50" charset="0"/>
                          <a:ea typeface="Times New Roman" panose="02020603050405020304" pitchFamily="18" charset="0"/>
                          <a:cs typeface="Arial" panose="020B0604020202020204" pitchFamily="34" charset="0"/>
                        </a:rPr>
                        <a:t>ԱՊՊԱ պայմանագրերի կնքման գործընթացի պարզեցում</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179" marR="37179"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70AD47"/>
                    </a:solidFill>
                  </a:tcPr>
                </a:tc>
                <a:tc hMerge="1">
                  <a:txBody>
                    <a:bodyPr/>
                    <a:lstStyle/>
                    <a:p>
                      <a:endParaRPr lang="en-US"/>
                    </a:p>
                  </a:txBody>
                  <a:tcPr/>
                </a:tc>
              </a:tr>
              <a:tr h="471797">
                <a:tc>
                  <a:txBody>
                    <a:bodyPr/>
                    <a:lstStyle/>
                    <a:p>
                      <a:pPr marL="36830" indent="-36830" algn="ctr">
                        <a:lnSpc>
                          <a:spcPct val="106000"/>
                        </a:lnSpc>
                        <a:spcAft>
                          <a:spcPts val="0"/>
                        </a:spcAft>
                      </a:pPr>
                      <a:r>
                        <a:rPr lang="en-US" sz="1400" b="1" kern="1200" dirty="0">
                          <a:solidFill>
                            <a:srgbClr val="FFFFFF"/>
                          </a:solidFill>
                          <a:effectLst/>
                          <a:latin typeface="+mj-lt"/>
                          <a:ea typeface="Times New Roman" panose="02020603050405020304" pitchFamily="18" charset="0"/>
                          <a:cs typeface="Arial" panose="020B0604020202020204" pitchFamily="34" charset="0"/>
                        </a:rPr>
                        <a:t>1</a:t>
                      </a:r>
                      <a:endParaRPr lang="en-US" sz="1400" dirty="0">
                        <a:effectLst/>
                        <a:latin typeface="+mj-lt"/>
                        <a:ea typeface="Calibri" panose="020F0502020204030204" pitchFamily="34" charset="0"/>
                        <a:cs typeface="Times New Roman" panose="02020603050405020304" pitchFamily="18" charset="0"/>
                      </a:endParaRPr>
                    </a:p>
                  </a:txBody>
                  <a:tcPr marL="37179" marR="37179"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rgbClr val="000000"/>
                          </a:solidFill>
                          <a:effectLst/>
                          <a:latin typeface="+mj-lt"/>
                          <a:ea typeface="+mn-ea"/>
                          <a:cs typeface="+mn-cs"/>
                        </a:rPr>
                        <a:t>Պարզեցվել է ԱՊՊԱ պայմանագրերի կնքման գործընթացը, հնարավորություն է ստեղծվել հաշված րոպեների ընթացքում ԱՊՊԱ պայմանագրերի առցանց կնքման </a:t>
                      </a:r>
                      <a:r>
                        <a:rPr lang="hy-AM" sz="1400" kern="1200" dirty="0" smtClean="0">
                          <a:solidFill>
                            <a:srgbClr val="000000"/>
                          </a:solidFill>
                          <a:effectLst/>
                          <a:latin typeface="+mj-lt"/>
                          <a:ea typeface="+mn-ea"/>
                          <a:cs typeface="+mn-cs"/>
                        </a:rPr>
                        <a:t>համար</a:t>
                      </a:r>
                      <a:r>
                        <a:rPr lang="en-US" sz="1400" kern="1200" dirty="0" smtClean="0">
                          <a:solidFill>
                            <a:srgbClr val="000000"/>
                          </a:solidFill>
                          <a:effectLst/>
                          <a:latin typeface="+mj-lt"/>
                          <a:ea typeface="+mn-ea"/>
                          <a:cs typeface="+mn-cs"/>
                        </a:rPr>
                        <a:t>:</a:t>
                      </a:r>
                      <a:endParaRPr lang="en-US" sz="1400" dirty="0">
                        <a:effectLst/>
                        <a:latin typeface="+mj-lt"/>
                        <a:ea typeface="Times New Roman" panose="02020603050405020304" pitchFamily="18" charset="0"/>
                        <a:cs typeface="Times New Roman" panose="02020603050405020304" pitchFamily="18" charset="0"/>
                      </a:endParaRPr>
                    </a:p>
                  </a:txBody>
                  <a:tcPr marL="37179" marR="37179"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r h="311459">
                <a:tc gridSpan="2">
                  <a:txBody>
                    <a:bodyPr/>
                    <a:lstStyle/>
                    <a:p>
                      <a:pPr algn="ctr">
                        <a:lnSpc>
                          <a:spcPct val="106000"/>
                        </a:lnSpc>
                        <a:spcAft>
                          <a:spcPts val="0"/>
                        </a:spcAft>
                      </a:pPr>
                      <a:r>
                        <a:rPr lang="hy-AM" sz="1600" b="1" kern="1200" dirty="0">
                          <a:solidFill>
                            <a:srgbClr val="FFFFFF"/>
                          </a:solidFill>
                          <a:effectLst/>
                          <a:latin typeface="+mj-lt"/>
                          <a:ea typeface="Times New Roman" panose="02020603050405020304" pitchFamily="18" charset="0"/>
                          <a:cs typeface="Arial" panose="020B0604020202020204" pitchFamily="34" charset="0"/>
                        </a:rPr>
                        <a:t>ԱՊՊԱ պատահարների գրանցման գործընթացի պարզեցում</a:t>
                      </a:r>
                      <a:endParaRPr lang="en-US" sz="1600" dirty="0">
                        <a:effectLst/>
                        <a:latin typeface="+mj-lt"/>
                        <a:ea typeface="Calibri" panose="020F0502020204030204" pitchFamily="34" charset="0"/>
                        <a:cs typeface="Times New Roman" panose="02020603050405020304" pitchFamily="18" charset="0"/>
                      </a:endParaRPr>
                    </a:p>
                  </a:txBody>
                  <a:tcPr marL="37179" marR="37179"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hMerge="1">
                  <a:txBody>
                    <a:bodyPr/>
                    <a:lstStyle/>
                    <a:p>
                      <a:endParaRPr lang="en-US"/>
                    </a:p>
                  </a:txBody>
                  <a:tcPr/>
                </a:tc>
              </a:tr>
              <a:tr h="1224012">
                <a:tc>
                  <a:txBody>
                    <a:bodyPr/>
                    <a:lstStyle/>
                    <a:p>
                      <a:pPr algn="ctr">
                        <a:lnSpc>
                          <a:spcPct val="115000"/>
                        </a:lnSpc>
                        <a:spcAft>
                          <a:spcPts val="0"/>
                        </a:spcAft>
                      </a:pPr>
                      <a:r>
                        <a:rPr lang="en-US" sz="1400" b="1" kern="1200" spc="-50" dirty="0">
                          <a:solidFill>
                            <a:srgbClr val="FFFFFF"/>
                          </a:solidFill>
                          <a:effectLst/>
                          <a:latin typeface="+mj-lt"/>
                          <a:ea typeface="Calibri" panose="020F0502020204030204" pitchFamily="34" charset="0"/>
                          <a:cs typeface="Times New Roman" panose="02020603050405020304" pitchFamily="18" charset="0"/>
                        </a:rPr>
                        <a:t>2</a:t>
                      </a:r>
                      <a:endParaRPr lang="en-US" sz="1400" dirty="0">
                        <a:effectLst/>
                        <a:latin typeface="+mj-lt"/>
                        <a:ea typeface="Calibri" panose="020F0502020204030204" pitchFamily="34"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chemeClr val="tx1"/>
                          </a:solidFill>
                          <a:effectLst/>
                          <a:latin typeface="+mj-lt"/>
                          <a:ea typeface="+mn-ea"/>
                          <a:cs typeface="+mn-cs"/>
                        </a:rPr>
                        <a:t>Պատահարների գրանցման և խցանումները կառավարելու համար բոլոր անհրաժեշտ գործառույթները (գործիքները) կենտրոնացվել են միայն Ճանապարհային ոստիկանությունում, մասնավորապես պատահարը գրանցելու, պատահարի վերաբերյալ </a:t>
                      </a:r>
                      <a:r>
                        <a:rPr lang="hy-AM" sz="1400" kern="1200" dirty="0" smtClean="0">
                          <a:solidFill>
                            <a:schemeClr val="tx1"/>
                          </a:solidFill>
                          <a:effectLst/>
                          <a:latin typeface="+mj-lt"/>
                          <a:ea typeface="+mn-ea"/>
                          <a:cs typeface="+mn-cs"/>
                        </a:rPr>
                        <a:t>ելակետային</a:t>
                      </a:r>
                      <a:r>
                        <a:rPr lang="en-US" sz="1400" kern="1200" baseline="0" dirty="0" smtClean="0">
                          <a:solidFill>
                            <a:schemeClr val="tx1"/>
                          </a:solidFill>
                          <a:effectLst/>
                          <a:latin typeface="+mj-lt"/>
                          <a:ea typeface="+mn-ea"/>
                          <a:cs typeface="+mn-cs"/>
                        </a:rPr>
                        <a:t> </a:t>
                      </a:r>
                      <a:r>
                        <a:rPr lang="hy-AM" sz="1400" kern="1200" dirty="0" smtClean="0">
                          <a:solidFill>
                            <a:schemeClr val="tx1"/>
                          </a:solidFill>
                          <a:effectLst/>
                          <a:latin typeface="+mj-lt"/>
                          <a:ea typeface="+mn-ea"/>
                          <a:cs typeface="+mn-cs"/>
                        </a:rPr>
                        <a:t>տվյալները </a:t>
                      </a:r>
                      <a:r>
                        <a:rPr lang="hy-AM" sz="1400" kern="1200" dirty="0">
                          <a:solidFill>
                            <a:schemeClr val="tx1"/>
                          </a:solidFill>
                          <a:effectLst/>
                          <a:latin typeface="+mj-lt"/>
                          <a:ea typeface="+mn-ea"/>
                          <a:cs typeface="+mn-cs"/>
                        </a:rPr>
                        <a:t>հավաքագրելու և պատահարի վայրից ավտոմեքենան տեղաշարժելու թույլտվության գործառույթների իրավասությունը թողնվել է միայն Ճանապարհային ոստիկանությանը: Գրանցման ենթակա չեն միայն ինքնուրույն կարգավորվող վնասները, որոնք իրականացվում են համաձայնեցված հայտարարագրի լրացման միջոցով: </a:t>
                      </a:r>
                      <a:endParaRPr lang="en-US" sz="1400" dirty="0">
                        <a:solidFill>
                          <a:schemeClr val="tx1"/>
                        </a:solidFill>
                        <a:effectLst/>
                        <a:latin typeface="+mj-lt"/>
                        <a:ea typeface="Times New Roman" panose="02020603050405020304" pitchFamily="18"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20000"/>
                        <a:lumOff val="80000"/>
                      </a:schemeClr>
                    </a:solidFill>
                  </a:tcPr>
                </a:tc>
              </a:tr>
              <a:tr h="729701">
                <a:tc>
                  <a:txBody>
                    <a:bodyPr/>
                    <a:lstStyle/>
                    <a:p>
                      <a:pPr algn="ctr">
                        <a:lnSpc>
                          <a:spcPct val="115000"/>
                        </a:lnSpc>
                        <a:spcAft>
                          <a:spcPts val="0"/>
                        </a:spcAft>
                      </a:pPr>
                      <a:r>
                        <a:rPr lang="en-US" sz="1400" b="1" kern="1200" spc="-50" dirty="0">
                          <a:solidFill>
                            <a:srgbClr val="FFFFFF"/>
                          </a:solidFill>
                          <a:effectLst/>
                          <a:latin typeface="+mj-lt"/>
                          <a:ea typeface="Calibri" panose="020F0502020204030204" pitchFamily="34" charset="0"/>
                          <a:cs typeface="Times New Roman" panose="02020603050405020304" pitchFamily="18" charset="0"/>
                        </a:rPr>
                        <a:t>3</a:t>
                      </a:r>
                      <a:endParaRPr lang="en-US" sz="1400" dirty="0">
                        <a:effectLst/>
                        <a:latin typeface="+mj-lt"/>
                        <a:ea typeface="Calibri" panose="020F0502020204030204" pitchFamily="34"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chemeClr val="tx1"/>
                          </a:solidFill>
                          <a:effectLst/>
                          <a:latin typeface="+mj-lt"/>
                          <a:ea typeface="+mn-ea"/>
                          <a:cs typeface="+mn-cs"/>
                        </a:rPr>
                        <a:t>Տարանջատվել են ԱՊՊԱ պատահարի տեղի ունենալուց հետո պատահարի մասնակից ավտոտրանսպորտային միջոցների գծով պայմանագիր կնքած Ապահովագրողներին պատահարի մասին հայտնելու ժամկետները՝ կախված պատահարի արդյունքում առաջացած վնասներից տեսակից։</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r>
              <a:tr h="595820">
                <a:tc>
                  <a:txBody>
                    <a:bodyPr/>
                    <a:lstStyle/>
                    <a:p>
                      <a:pPr algn="ctr">
                        <a:lnSpc>
                          <a:spcPct val="115000"/>
                        </a:lnSpc>
                        <a:spcAft>
                          <a:spcPts val="0"/>
                        </a:spcAft>
                      </a:pPr>
                      <a:r>
                        <a:rPr lang="en-US" sz="1400" b="1" kern="1200" spc="-50" dirty="0" smtClean="0">
                          <a:solidFill>
                            <a:srgbClr val="FFFFFF"/>
                          </a:solidFill>
                          <a:effectLst/>
                          <a:latin typeface="+mj-lt"/>
                          <a:ea typeface="Calibri" panose="020F0502020204030204" pitchFamily="34" charset="0"/>
                          <a:cs typeface="Times New Roman" panose="02020603050405020304" pitchFamily="18" charset="0"/>
                        </a:rPr>
                        <a:t>4</a:t>
                      </a:r>
                      <a:endParaRPr lang="en-US" sz="1400" dirty="0">
                        <a:effectLst/>
                        <a:latin typeface="+mj-lt"/>
                        <a:ea typeface="Calibri" panose="020F0502020204030204" pitchFamily="34"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rgbClr val="000000"/>
                          </a:solidFill>
                          <a:effectLst/>
                          <a:latin typeface="+mj-lt"/>
                          <a:ea typeface="+mn-ea"/>
                          <a:cs typeface="+mn-cs"/>
                        </a:rPr>
                        <a:t>Ներդրվել է փոքր (մինչև 100 000 ՀՀ դրամ) վնասների դեպքում ինքնուրույն կարգավորման համակարգ, որը  վարորդներին թույլ է տալիս ԱՊՊԱ պատահարը գրանցել ինքնուրույն՝ առանց ՃՈ աշխատակցի </a:t>
                      </a:r>
                      <a:r>
                        <a:rPr lang="hy-AM" sz="1400" kern="1200" dirty="0" smtClean="0">
                          <a:solidFill>
                            <a:srgbClr val="000000"/>
                          </a:solidFill>
                          <a:effectLst/>
                          <a:latin typeface="+mj-lt"/>
                          <a:ea typeface="+mn-ea"/>
                          <a:cs typeface="+mn-cs"/>
                        </a:rPr>
                        <a:t>ներկայության</a:t>
                      </a:r>
                      <a:r>
                        <a:rPr lang="en-US" sz="1400" kern="1200" dirty="0" smtClean="0">
                          <a:solidFill>
                            <a:srgbClr val="000000"/>
                          </a:solidFill>
                          <a:effectLst/>
                          <a:latin typeface="+mj-lt"/>
                          <a:ea typeface="+mn-ea"/>
                          <a:cs typeface="+mn-cs"/>
                        </a:rPr>
                        <a:t>:</a:t>
                      </a:r>
                      <a:r>
                        <a:rPr lang="hy-AM" sz="1400" kern="1200" dirty="0" smtClean="0">
                          <a:solidFill>
                            <a:srgbClr val="000000"/>
                          </a:solidFill>
                          <a:effectLst/>
                          <a:latin typeface="+mj-lt"/>
                          <a:ea typeface="+mn-ea"/>
                          <a:cs typeface="+mn-cs"/>
                        </a:rPr>
                        <a:t> </a:t>
                      </a:r>
                      <a:endParaRPr lang="en-US" sz="1400" dirty="0">
                        <a:effectLst/>
                        <a:latin typeface="+mj-lt"/>
                        <a:ea typeface="Calibri" panose="020F0502020204030204" pitchFamily="34"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20000"/>
                        <a:lumOff val="80000"/>
                      </a:schemeClr>
                    </a:solidFill>
                  </a:tcPr>
                </a:tc>
              </a:tr>
              <a:tr h="1094872">
                <a:tc>
                  <a:txBody>
                    <a:bodyPr/>
                    <a:lstStyle/>
                    <a:p>
                      <a:pPr algn="ctr">
                        <a:lnSpc>
                          <a:spcPct val="115000"/>
                        </a:lnSpc>
                        <a:spcAft>
                          <a:spcPts val="0"/>
                        </a:spcAft>
                      </a:pPr>
                      <a:r>
                        <a:rPr lang="en-US" sz="1400" b="1" kern="1200" spc="-50" dirty="0" smtClean="0">
                          <a:solidFill>
                            <a:srgbClr val="FFFFFF"/>
                          </a:solidFill>
                          <a:effectLst/>
                          <a:latin typeface="+mj-lt"/>
                          <a:ea typeface="Calibri" panose="020F0502020204030204" pitchFamily="34" charset="0"/>
                          <a:cs typeface="Times New Roman" panose="02020603050405020304" pitchFamily="18" charset="0"/>
                        </a:rPr>
                        <a:t>5</a:t>
                      </a:r>
                      <a:endParaRPr lang="en-US" sz="1400" dirty="0">
                        <a:effectLst/>
                        <a:latin typeface="+mj-lt"/>
                        <a:ea typeface="Calibri" panose="020F0502020204030204" pitchFamily="34"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rgbClr val="000000"/>
                          </a:solidFill>
                          <a:effectLst/>
                          <a:latin typeface="+mj-lt"/>
                          <a:ea typeface="+mn-ea"/>
                          <a:cs typeface="+mn-cs"/>
                        </a:rPr>
                        <a:t>Ներդրվել է պատահարի մասնակից վարորդների կողմից ԱՊՊԱ ինքնուրույն արձանագրման բջջային </a:t>
                      </a:r>
                      <a:r>
                        <a:rPr lang="hy-AM" sz="1400" kern="1200" dirty="0" smtClean="0">
                          <a:solidFill>
                            <a:srgbClr val="000000"/>
                          </a:solidFill>
                          <a:effectLst/>
                          <a:latin typeface="+mj-lt"/>
                          <a:ea typeface="+mn-ea"/>
                          <a:cs typeface="+mn-cs"/>
                        </a:rPr>
                        <a:t>հավելված</a:t>
                      </a:r>
                      <a:r>
                        <a:rPr lang="en-US" sz="1400" kern="1200" dirty="0" smtClean="0">
                          <a:solidFill>
                            <a:srgbClr val="000000"/>
                          </a:solidFill>
                          <a:effectLst/>
                          <a:latin typeface="+mj-lt"/>
                          <a:ea typeface="+mn-ea"/>
                          <a:cs typeface="+mn-cs"/>
                        </a:rPr>
                        <a:t>,</a:t>
                      </a:r>
                      <a:r>
                        <a:rPr lang="en-US" sz="1400" kern="1200" baseline="0" dirty="0" smtClean="0">
                          <a:solidFill>
                            <a:srgbClr val="000000"/>
                          </a:solidFill>
                          <a:effectLst/>
                          <a:latin typeface="+mj-lt"/>
                          <a:ea typeface="+mn-ea"/>
                          <a:cs typeface="+mn-cs"/>
                        </a:rPr>
                        <a:t> </a:t>
                      </a:r>
                      <a:r>
                        <a:rPr lang="hy-AM" sz="1400" kern="1200" dirty="0" smtClean="0">
                          <a:solidFill>
                            <a:srgbClr val="000000"/>
                          </a:solidFill>
                          <a:effectLst/>
                          <a:latin typeface="+mj-lt"/>
                          <a:ea typeface="+mn-ea"/>
                          <a:cs typeface="+mn-cs"/>
                        </a:rPr>
                        <a:t>որի </a:t>
                      </a:r>
                      <a:r>
                        <a:rPr lang="hy-AM" sz="1400" kern="1200" dirty="0">
                          <a:solidFill>
                            <a:srgbClr val="000000"/>
                          </a:solidFill>
                          <a:effectLst/>
                          <a:latin typeface="+mj-lt"/>
                          <a:ea typeface="+mn-ea"/>
                          <a:cs typeface="+mn-cs"/>
                        </a:rPr>
                        <a:t>կիրառմամբ Երևան քաղաքում տեղի ունեցած և արձանագրված ապահովագրական պատահարների գծով ինքնուրույն կարգավորման գործընթացում վնասի հատուցման առավելագույն չափը բարձրացվել է մինչև 200 000 (երկու հարյուր հազար) ՀՀ դրամ</a:t>
                      </a:r>
                      <a:r>
                        <a:rPr lang="hy-AM" sz="1400" kern="1200" dirty="0" smtClean="0">
                          <a:solidFill>
                            <a:srgbClr val="000000"/>
                          </a:solidFill>
                          <a:effectLst/>
                          <a:latin typeface="+mj-lt"/>
                          <a:ea typeface="+mn-ea"/>
                          <a:cs typeface="+mn-cs"/>
                        </a:rPr>
                        <a:t>։</a:t>
                      </a:r>
                      <a:endParaRPr lang="en-US" sz="1400" dirty="0">
                        <a:effectLst/>
                        <a:latin typeface="+mj-lt"/>
                        <a:ea typeface="Calibri" panose="020F0502020204030204" pitchFamily="34" charset="0"/>
                        <a:cs typeface="Times New Roman" panose="02020603050405020304" pitchFamily="18" charset="0"/>
                      </a:endParaRPr>
                    </a:p>
                  </a:txBody>
                  <a:tcPr marL="47802" marR="47802" marT="66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r>
            </a:tbl>
          </a:graphicData>
        </a:graphic>
      </p:graphicFrame>
      <p:sp>
        <p:nvSpPr>
          <p:cNvPr id="4" name="Date Placeholder 3"/>
          <p:cNvSpPr>
            <a:spLocks noGrp="1"/>
          </p:cNvSpPr>
          <p:nvPr>
            <p:ph type="dt" sz="half" idx="10"/>
          </p:nvPr>
        </p:nvSpPr>
        <p:spPr/>
        <p:txBody>
          <a:bodyPr/>
          <a:lstStyle/>
          <a:p>
            <a:r>
              <a:rPr lang="hy-AM" dirty="0"/>
              <a:t>Սեպտեմբեր </a:t>
            </a:r>
            <a:r>
              <a:rPr lang="hy-AM" dirty="0" smtClean="0"/>
              <a:t>2020</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12</a:t>
            </a:fld>
            <a:endParaRPr lang="en-US" dirty="0"/>
          </a:p>
        </p:txBody>
      </p:sp>
    </p:spTree>
    <p:extLst>
      <p:ext uri="{BB962C8B-B14F-4D97-AF65-F5344CB8AC3E}">
        <p14:creationId xmlns:p14="http://schemas.microsoft.com/office/powerpoint/2010/main" val="3927635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26214887"/>
              </p:ext>
            </p:extLst>
          </p:nvPr>
        </p:nvGraphicFramePr>
        <p:xfrm>
          <a:off x="1097280" y="885824"/>
          <a:ext cx="9932670" cy="3500439"/>
        </p:xfrm>
        <a:graphic>
          <a:graphicData uri="http://schemas.openxmlformats.org/drawingml/2006/table">
            <a:tbl>
              <a:tblPr firstRow="1" firstCol="1" bandRow="1"/>
              <a:tblGrid>
                <a:gridCol w="605545"/>
                <a:gridCol w="9327125"/>
              </a:tblGrid>
              <a:tr h="513686">
                <a:tc gridSpan="2">
                  <a:txBody>
                    <a:bodyPr/>
                    <a:lstStyle/>
                    <a:p>
                      <a:pPr algn="ctr">
                        <a:lnSpc>
                          <a:spcPct val="106000"/>
                        </a:lnSpc>
                        <a:spcAft>
                          <a:spcPts val="0"/>
                        </a:spcAft>
                      </a:pPr>
                      <a:r>
                        <a:rPr lang="hy-AM" sz="1600" b="1" kern="1200" dirty="0">
                          <a:solidFill>
                            <a:srgbClr val="FFFFFF"/>
                          </a:solidFill>
                          <a:effectLst/>
                          <a:latin typeface="GHEA Grapalat" panose="02000506050000020003" pitchFamily="50" charset="0"/>
                          <a:ea typeface="Times New Roman" panose="02020603050405020304" pitchFamily="18" charset="0"/>
                          <a:cs typeface="Arial" panose="020B0604020202020204" pitchFamily="34" charset="0"/>
                        </a:rPr>
                        <a:t>Ապահովագրական </a:t>
                      </a:r>
                      <a:r>
                        <a:rPr lang="hy-AM" sz="1600" b="1" kern="1200" dirty="0" smtClean="0">
                          <a:solidFill>
                            <a:srgbClr val="FFFFFF"/>
                          </a:solidFill>
                          <a:effectLst/>
                          <a:latin typeface="GHEA Grapalat" panose="02000506050000020003" pitchFamily="50" charset="0"/>
                          <a:ea typeface="Times New Roman" panose="02020603050405020304" pitchFamily="18" charset="0"/>
                          <a:cs typeface="Arial" panose="020B0604020202020204" pitchFamily="34" charset="0"/>
                        </a:rPr>
                        <a:t>հատուցումների </a:t>
                      </a:r>
                      <a:r>
                        <a:rPr lang="hy-AM" sz="1600" b="1" kern="1200" dirty="0">
                          <a:solidFill>
                            <a:srgbClr val="FFFFFF"/>
                          </a:solidFill>
                          <a:effectLst/>
                          <a:latin typeface="GHEA Grapalat" panose="02000506050000020003" pitchFamily="50" charset="0"/>
                          <a:ea typeface="Times New Roman" panose="02020603050405020304" pitchFamily="18" charset="0"/>
                          <a:cs typeface="Arial" panose="020B0604020202020204" pitchFamily="34" charset="0"/>
                        </a:rPr>
                        <a:t>գործընթացի բարելավում</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hMerge="1">
                  <a:txBody>
                    <a:bodyPr/>
                    <a:lstStyle/>
                    <a:p>
                      <a:endParaRPr lang="en-US"/>
                    </a:p>
                  </a:txBody>
                  <a:tcPr/>
                </a:tc>
              </a:tr>
              <a:tr h="1168928">
                <a:tc>
                  <a:txBody>
                    <a:bodyPr/>
                    <a:lstStyle/>
                    <a:p>
                      <a:pPr algn="ctr">
                        <a:lnSpc>
                          <a:spcPct val="115000"/>
                        </a:lnSpc>
                        <a:spcAft>
                          <a:spcPts val="0"/>
                        </a:spcAft>
                      </a:pPr>
                      <a:r>
                        <a:rPr lang="hy-AM" sz="1400" b="1" kern="1200" spc="-50" dirty="0" smtClean="0">
                          <a:solidFill>
                            <a:srgbClr val="FFFFFF"/>
                          </a:solidFill>
                          <a:effectLst/>
                          <a:latin typeface="+mj-lt"/>
                          <a:ea typeface="Calibri" panose="020F0502020204030204" pitchFamily="34" charset="0"/>
                          <a:cs typeface="Times New Roman" panose="02020603050405020304" pitchFamily="18" charset="0"/>
                        </a:rPr>
                        <a:t>6</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06000"/>
                        </a:lnSpc>
                        <a:spcAft>
                          <a:spcPts val="0"/>
                        </a:spcAft>
                      </a:pPr>
                      <a:r>
                        <a:rPr lang="hy-AM" sz="1400" kern="1200" dirty="0">
                          <a:solidFill>
                            <a:schemeClr val="tx1"/>
                          </a:solidFill>
                          <a:effectLst/>
                          <a:latin typeface="GHEA Grapalat" panose="02000506050000020003" pitchFamily="50" charset="0"/>
                          <a:ea typeface="+mn-ea"/>
                          <a:cs typeface="+mn-cs"/>
                        </a:rPr>
                        <a:t>Սպասարկման որակի բարելավման նպատակով ներդրվել է ուղիղ հատուցումների համակարգը, ինչը նշանակում է, որ ապահովադիր հանդիսացող տուժողները հատուցում ստանալու համար դիմում են իրենց կողմից ընտրված և իրենց հետ ԱՊՊԱ պայմանագիր կնքած ապահովագրական ընկերությանը, որից հետո ապահովագրական ընկերությունները միմյանց նկատմամբ իրականացնում են փոխհաշվարկներ:</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r h="856331">
                <a:tc>
                  <a:txBody>
                    <a:bodyPr/>
                    <a:lstStyle/>
                    <a:p>
                      <a:pPr algn="ctr">
                        <a:lnSpc>
                          <a:spcPct val="115000"/>
                        </a:lnSpc>
                        <a:spcAft>
                          <a:spcPts val="0"/>
                        </a:spcAft>
                      </a:pPr>
                      <a:r>
                        <a:rPr lang="hy-AM" sz="1400" b="1" kern="1200" spc="-50" dirty="0" smtClean="0">
                          <a:solidFill>
                            <a:srgbClr val="FFFFFF"/>
                          </a:solidFill>
                          <a:effectLst/>
                          <a:latin typeface="+mj-lt"/>
                          <a:ea typeface="Calibri" panose="020F0502020204030204" pitchFamily="34" charset="0"/>
                          <a:cs typeface="Times New Roman" panose="02020603050405020304" pitchFamily="18" charset="0"/>
                        </a:rPr>
                        <a:t>7</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chemeClr val="tx1"/>
                          </a:solidFill>
                          <a:effectLst/>
                          <a:latin typeface="GHEA Grapalat" panose="02000506050000020003" pitchFamily="50" charset="0"/>
                          <a:ea typeface="+mn-ea"/>
                          <a:cs typeface="+mn-cs"/>
                        </a:rPr>
                        <a:t>Հատուցումների գործընթացը կրճատվել է գրեթե 3 անգամ։ Հատուցումների գործընթացն համաձայնեցված հայտարարագրով դեպքերում ներկայումս տևում է՝ 4-ից մինչև 11 օր, իսկ ստանդարտ դեպքերում՝ 10-ից մինչև 27 </a:t>
                      </a:r>
                      <a:r>
                        <a:rPr lang="hy-AM" sz="1400" kern="1200" dirty="0" smtClean="0">
                          <a:solidFill>
                            <a:schemeClr val="tx1"/>
                          </a:solidFill>
                          <a:effectLst/>
                          <a:latin typeface="GHEA Grapalat" panose="02000506050000020003" pitchFamily="50" charset="0"/>
                          <a:ea typeface="+mn-ea"/>
                          <a:cs typeface="+mn-cs"/>
                        </a:rPr>
                        <a:t>օր։</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2EFD9"/>
                    </a:solidFill>
                  </a:tcPr>
                </a:tc>
              </a:tr>
              <a:tr h="961494">
                <a:tc>
                  <a:txBody>
                    <a:bodyPr/>
                    <a:lstStyle/>
                    <a:p>
                      <a:pPr algn="ctr">
                        <a:lnSpc>
                          <a:spcPct val="115000"/>
                        </a:lnSpc>
                        <a:spcAft>
                          <a:spcPts val="0"/>
                        </a:spcAft>
                      </a:pPr>
                      <a:r>
                        <a:rPr lang="hy-AM" sz="1400" b="1" kern="1200" spc="-50" dirty="0" smtClean="0">
                          <a:solidFill>
                            <a:srgbClr val="FFFFFF"/>
                          </a:solidFill>
                          <a:effectLst/>
                          <a:latin typeface="+mj-lt"/>
                          <a:ea typeface="Calibri" panose="020F0502020204030204" pitchFamily="34" charset="0"/>
                          <a:cs typeface="Times New Roman" panose="02020603050405020304" pitchFamily="18" charset="0"/>
                        </a:rPr>
                        <a:t>8</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06000"/>
                        </a:lnSpc>
                        <a:spcAft>
                          <a:spcPts val="0"/>
                        </a:spcAft>
                      </a:pPr>
                      <a:r>
                        <a:rPr lang="hy-AM" sz="1400" kern="1200" dirty="0">
                          <a:solidFill>
                            <a:schemeClr val="tx1"/>
                          </a:solidFill>
                          <a:effectLst/>
                          <a:latin typeface="GHEA Grapalat" panose="02000506050000020003" pitchFamily="50" charset="0"/>
                          <a:ea typeface="+mn-ea"/>
                          <a:cs typeface="+mn-cs"/>
                        </a:rPr>
                        <a:t>Գույքային վնասներ պարունակող ճանապարհատրանսպորտային պատահարների դեպքում պատահարների գրանցումից բացի հետագա փորձաքննությունների (պատճառի և վնասի) և ապահովագրական հատուցումների գործընթացի կազմակերպման </a:t>
                      </a:r>
                      <a:r>
                        <a:rPr lang="hy-AM" sz="1400" kern="1200" dirty="0" smtClean="0">
                          <a:solidFill>
                            <a:schemeClr val="tx1"/>
                          </a:solidFill>
                          <a:effectLst/>
                          <a:latin typeface="GHEA Grapalat" panose="02000506050000020003" pitchFamily="50" charset="0"/>
                          <a:ea typeface="+mn-ea"/>
                          <a:cs typeface="+mn-cs"/>
                        </a:rPr>
                        <a:t>գործառույթներն</a:t>
                      </a:r>
                      <a:r>
                        <a:rPr lang="hy-AM" sz="1400" kern="1200" baseline="0" dirty="0" smtClean="0">
                          <a:solidFill>
                            <a:schemeClr val="tx1"/>
                          </a:solidFill>
                          <a:effectLst/>
                          <a:latin typeface="GHEA Grapalat" panose="02000506050000020003" pitchFamily="50" charset="0"/>
                          <a:ea typeface="+mn-ea"/>
                          <a:cs typeface="+mn-cs"/>
                        </a:rPr>
                        <a:t> </a:t>
                      </a:r>
                      <a:r>
                        <a:rPr lang="hy-AM" sz="1400" kern="1200" dirty="0" smtClean="0">
                          <a:solidFill>
                            <a:schemeClr val="tx1"/>
                          </a:solidFill>
                          <a:effectLst/>
                          <a:latin typeface="GHEA Grapalat" panose="02000506050000020003" pitchFamily="50" charset="0"/>
                          <a:ea typeface="+mn-ea"/>
                          <a:cs typeface="+mn-cs"/>
                        </a:rPr>
                        <a:t>ամբողջությամբ </a:t>
                      </a:r>
                      <a:r>
                        <a:rPr lang="hy-AM" sz="1400" kern="1200" dirty="0">
                          <a:solidFill>
                            <a:schemeClr val="tx1"/>
                          </a:solidFill>
                          <a:effectLst/>
                          <a:latin typeface="GHEA Grapalat" panose="02000506050000020003" pitchFamily="50" charset="0"/>
                          <a:ea typeface="+mn-ea"/>
                          <a:cs typeface="+mn-cs"/>
                        </a:rPr>
                        <a:t>տեղափոխվել է ԱՊՊԱ </a:t>
                      </a:r>
                      <a:r>
                        <a:rPr lang="hy-AM" sz="1400" kern="1200" dirty="0" smtClean="0">
                          <a:solidFill>
                            <a:schemeClr val="tx1"/>
                          </a:solidFill>
                          <a:effectLst/>
                          <a:latin typeface="GHEA Grapalat" panose="02000506050000020003" pitchFamily="50" charset="0"/>
                          <a:ea typeface="+mn-ea"/>
                          <a:cs typeface="+mn-cs"/>
                        </a:rPr>
                        <a:t>ոլորտ։</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bl>
          </a:graphicData>
        </a:graphic>
      </p:graphicFrame>
      <p:sp>
        <p:nvSpPr>
          <p:cNvPr id="4" name="Date Placeholder 3"/>
          <p:cNvSpPr>
            <a:spLocks noGrp="1"/>
          </p:cNvSpPr>
          <p:nvPr>
            <p:ph type="dt" sz="half" idx="10"/>
          </p:nvPr>
        </p:nvSpPr>
        <p:spPr/>
        <p:txBody>
          <a:bodyPr/>
          <a:lstStyle/>
          <a:p>
            <a:r>
              <a:rPr lang="hy-AM" dirty="0"/>
              <a:t>Սեպտեմբեր </a:t>
            </a:r>
            <a:r>
              <a:rPr lang="en-US" dirty="0" smtClean="0"/>
              <a:t>20</a:t>
            </a:r>
            <a:r>
              <a:rPr lang="hy-AM" dirty="0" smtClean="0"/>
              <a:t>20</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13</a:t>
            </a:fld>
            <a:endParaRPr lang="en-US" dirty="0"/>
          </a:p>
        </p:txBody>
      </p:sp>
    </p:spTree>
    <p:extLst>
      <p:ext uri="{BB962C8B-B14F-4D97-AF65-F5344CB8AC3E}">
        <p14:creationId xmlns:p14="http://schemas.microsoft.com/office/powerpoint/2010/main" val="723597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55937700"/>
              </p:ext>
            </p:extLst>
          </p:nvPr>
        </p:nvGraphicFramePr>
        <p:xfrm>
          <a:off x="1097280" y="286603"/>
          <a:ext cx="10058400" cy="5142647"/>
        </p:xfrm>
        <a:graphic>
          <a:graphicData uri="http://schemas.openxmlformats.org/drawingml/2006/table">
            <a:tbl>
              <a:tblPr firstRow="1" firstCol="1" bandRow="1"/>
              <a:tblGrid>
                <a:gridCol w="613211"/>
                <a:gridCol w="9445189"/>
              </a:tblGrid>
              <a:tr h="388604">
                <a:tc gridSpan="2">
                  <a:txBody>
                    <a:bodyPr/>
                    <a:lstStyle/>
                    <a:p>
                      <a:pPr algn="ctr">
                        <a:lnSpc>
                          <a:spcPct val="106000"/>
                        </a:lnSpc>
                        <a:spcAft>
                          <a:spcPts val="0"/>
                        </a:spcAft>
                      </a:pPr>
                      <a:r>
                        <a:rPr lang="hy-AM" sz="1600" b="1" kern="1200" dirty="0">
                          <a:solidFill>
                            <a:srgbClr val="FFFFFF"/>
                          </a:solidFill>
                          <a:effectLst/>
                          <a:latin typeface="GHEA Grapalat" panose="02000506050000020003" pitchFamily="50" charset="0"/>
                          <a:ea typeface="Times New Roman" panose="02020603050405020304" pitchFamily="18" charset="0"/>
                          <a:cs typeface="Arial" panose="020B0604020202020204" pitchFamily="34" charset="0"/>
                        </a:rPr>
                        <a:t>Այլ բարեփոխումներ</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235" marR="49235"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hMerge="1">
                  <a:txBody>
                    <a:bodyPr/>
                    <a:lstStyle/>
                    <a:p>
                      <a:endParaRPr lang="en-US"/>
                    </a:p>
                  </a:txBody>
                  <a:tcPr/>
                </a:tc>
              </a:tr>
              <a:tr h="413927">
                <a:tc>
                  <a:txBody>
                    <a:bodyPr/>
                    <a:lstStyle/>
                    <a:p>
                      <a:pPr algn="ctr">
                        <a:lnSpc>
                          <a:spcPct val="115000"/>
                        </a:lnSpc>
                        <a:spcAft>
                          <a:spcPts val="0"/>
                        </a:spcAft>
                      </a:pPr>
                      <a:r>
                        <a:rPr lang="hy-AM" sz="1400" b="1" kern="1200" spc="-50" dirty="0" smtClean="0">
                          <a:solidFill>
                            <a:srgbClr val="FFFFFF"/>
                          </a:solidFill>
                          <a:effectLst/>
                          <a:latin typeface="+mj-lt"/>
                          <a:ea typeface="Calibri" panose="020F0502020204030204" pitchFamily="34" charset="0"/>
                          <a:cs typeface="Times New Roman" panose="02020603050405020304" pitchFamily="18" charset="0"/>
                        </a:rPr>
                        <a:t>9</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rgbClr val="000000"/>
                          </a:solidFill>
                          <a:effectLst/>
                          <a:latin typeface="+mj-lt"/>
                          <a:ea typeface="+mn-ea"/>
                          <a:cs typeface="+mn-cs"/>
                        </a:rPr>
                        <a:t>ԱՊՊԱ համակարգն ամբողջովին անցել է ծանուցումների էլեկտրոնային առաքման </a:t>
                      </a:r>
                      <a:r>
                        <a:rPr lang="hy-AM" sz="1400" kern="1200" dirty="0" smtClean="0">
                          <a:solidFill>
                            <a:srgbClr val="000000"/>
                          </a:solidFill>
                          <a:effectLst/>
                          <a:latin typeface="+mj-lt"/>
                          <a:ea typeface="+mn-ea"/>
                          <a:cs typeface="+mn-cs"/>
                        </a:rPr>
                        <a:t>եղանակի</a:t>
                      </a:r>
                      <a:r>
                        <a:rPr lang="en-US" sz="1400" kern="1200" dirty="0" smtClean="0">
                          <a:solidFill>
                            <a:srgbClr val="000000"/>
                          </a:solidFill>
                          <a:effectLst/>
                          <a:latin typeface="+mj-lt"/>
                          <a:ea typeface="+mn-ea"/>
                          <a:cs typeface="+mn-cs"/>
                        </a:rPr>
                        <a:t>:</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r h="782529">
                <a:tc>
                  <a:txBody>
                    <a:bodyPr/>
                    <a:lstStyle/>
                    <a:p>
                      <a:pPr algn="ctr">
                        <a:lnSpc>
                          <a:spcPct val="115000"/>
                        </a:lnSpc>
                        <a:spcAft>
                          <a:spcPts val="0"/>
                        </a:spcAft>
                      </a:pPr>
                      <a:r>
                        <a:rPr lang="hy-AM" sz="1400" b="1" kern="1200" spc="-50" dirty="0" smtClean="0">
                          <a:solidFill>
                            <a:srgbClr val="FFFFFF"/>
                          </a:solidFill>
                          <a:effectLst/>
                          <a:latin typeface="+mj-lt"/>
                          <a:ea typeface="Calibri" panose="020F0502020204030204" pitchFamily="34" charset="0"/>
                          <a:cs typeface="Times New Roman" panose="02020603050405020304" pitchFamily="18" charset="0"/>
                        </a:rPr>
                        <a:t>10</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nSpc>
                          <a:spcPct val="115000"/>
                        </a:lnSpc>
                        <a:spcAft>
                          <a:spcPts val="0"/>
                        </a:spcAft>
                      </a:pPr>
                      <a:r>
                        <a:rPr lang="hy-AM" sz="1400" kern="1200" dirty="0">
                          <a:solidFill>
                            <a:srgbClr val="000000"/>
                          </a:solidFill>
                          <a:effectLst/>
                          <a:latin typeface="+mj-lt"/>
                          <a:ea typeface="+mn-ea"/>
                          <a:cs typeface="+mn-cs"/>
                        </a:rPr>
                        <a:t>Պարզեցվել և կատարելագործվել են ԱՊՊԱ սակագները </a:t>
                      </a:r>
                      <a:r>
                        <a:rPr lang="en-US" sz="1400" kern="1200" dirty="0">
                          <a:solidFill>
                            <a:srgbClr val="000000"/>
                          </a:solidFill>
                          <a:effectLst/>
                          <a:latin typeface="+mj-lt"/>
                          <a:ea typeface="+mn-ea"/>
                          <a:cs typeface="+mn-cs"/>
                        </a:rPr>
                        <a:t>և </a:t>
                      </a:r>
                      <a:r>
                        <a:rPr lang="hy-AM" sz="1400" kern="1200" dirty="0">
                          <a:solidFill>
                            <a:srgbClr val="000000"/>
                          </a:solidFill>
                          <a:effectLst/>
                          <a:latin typeface="+mj-lt"/>
                          <a:ea typeface="+mn-ea"/>
                          <a:cs typeface="+mn-cs"/>
                        </a:rPr>
                        <a:t>բոնուս մալուս համակարգը։ Անցում է կատարվել  Ապահովադիրների պատմության վրա հիմնված բոնուս-մալուս համակարգին: Ճշգրտվել են ռիսկային գործակիցները։</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2EFD9"/>
                    </a:solidFill>
                  </a:tcPr>
                </a:tc>
              </a:tr>
              <a:tr h="1085850">
                <a:tc>
                  <a:txBody>
                    <a:bodyPr/>
                    <a:lstStyle/>
                    <a:p>
                      <a:pPr algn="ctr">
                        <a:lnSpc>
                          <a:spcPct val="115000"/>
                        </a:lnSpc>
                        <a:spcAft>
                          <a:spcPts val="0"/>
                        </a:spcAft>
                      </a:pPr>
                      <a:r>
                        <a:rPr lang="hy-AM" sz="1400" b="1" kern="1200" spc="-50" dirty="0" smtClean="0">
                          <a:solidFill>
                            <a:srgbClr val="FFFFFF"/>
                          </a:solidFill>
                          <a:effectLst/>
                          <a:latin typeface="+mj-lt"/>
                          <a:ea typeface="Calibri" panose="020F0502020204030204" pitchFamily="34" charset="0"/>
                          <a:cs typeface="Times New Roman" panose="02020603050405020304" pitchFamily="18" charset="0"/>
                        </a:rPr>
                        <a:t>11</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hy-AM" sz="1400" b="0" i="0" u="none" strike="noStrike" kern="1200" cap="none" spc="0" normalizeH="0" baseline="0" noProof="0" dirty="0" smtClean="0">
                          <a:ln>
                            <a:noFill/>
                          </a:ln>
                          <a:solidFill>
                            <a:prstClr val="black"/>
                          </a:solidFill>
                          <a:effectLst/>
                          <a:uLnTx/>
                          <a:uFillTx/>
                          <a:latin typeface="+mn-lt"/>
                          <a:ea typeface="+mn-ea"/>
                          <a:cs typeface="+mn-cs"/>
                        </a:rPr>
                        <a:t>Հնարավորություն է ստեղծվել Բյուրոյի կայքի միջոցով ստանալու տեղեկատվություն՝</a:t>
                      </a:r>
                      <a:endParaRPr kumimoji="0" lang="en-US" sz="1400" b="0" i="0" u="none" strike="noStrike" kern="1200" cap="none" spc="0" normalizeH="0" baseline="0" noProof="0" dirty="0" smtClean="0">
                        <a:ln>
                          <a:noFill/>
                        </a:ln>
                        <a:solidFill>
                          <a:prstClr val="black"/>
                        </a:solidFill>
                        <a:effectLst/>
                        <a:uLnTx/>
                        <a:uFillTx/>
                        <a:latin typeface="+mn-lt"/>
                        <a:ea typeface="+mn-ea"/>
                        <a:cs typeface="+mn-cs"/>
                      </a:endParaRPr>
                    </a:p>
                    <a:p>
                      <a:pPr marL="185738" marR="0" lvl="0" indent="-185738" algn="just" defTabSz="914400" rtl="0" eaLnBrk="1" fontAlgn="auto" latinLnBrk="0" hangingPunct="1">
                        <a:lnSpc>
                          <a:spcPct val="115000"/>
                        </a:lnSpc>
                        <a:spcBef>
                          <a:spcPts val="0"/>
                        </a:spcBef>
                        <a:spcAft>
                          <a:spcPts val="0"/>
                        </a:spcAft>
                        <a:buClrTx/>
                        <a:buSzTx/>
                        <a:buFont typeface="+mj-lt"/>
                        <a:buAutoNum type="arabicPeriod"/>
                        <a:tabLst>
                          <a:tab pos="457200" algn="l"/>
                        </a:tabLst>
                        <a:defRPr/>
                      </a:pPr>
                      <a:r>
                        <a:rPr kumimoji="0" lang="hy-AM" sz="1400" b="0" i="0" u="none" strike="noStrike" kern="1200" cap="none" spc="0" normalizeH="0" baseline="0" noProof="0" dirty="0" smtClean="0">
                          <a:ln>
                            <a:noFill/>
                          </a:ln>
                          <a:solidFill>
                            <a:prstClr val="black"/>
                          </a:solidFill>
                          <a:effectLst/>
                          <a:uLnTx/>
                          <a:uFillTx/>
                          <a:latin typeface="+mn-lt"/>
                          <a:ea typeface="+mn-ea"/>
                          <a:cs typeface="+mn-cs"/>
                        </a:rPr>
                        <a:t>Ավտոմեքենայի ԱՊՊԱ պայմանագրի վերաբերյալ,</a:t>
                      </a:r>
                    </a:p>
                    <a:p>
                      <a:pPr marL="185738" marR="0" lvl="0" indent="-185738" algn="just" defTabSz="914400" rtl="0" eaLnBrk="1" fontAlgn="auto" latinLnBrk="0" hangingPunct="1">
                        <a:lnSpc>
                          <a:spcPct val="115000"/>
                        </a:lnSpc>
                        <a:spcBef>
                          <a:spcPts val="0"/>
                        </a:spcBef>
                        <a:spcAft>
                          <a:spcPts val="0"/>
                        </a:spcAft>
                        <a:buClrTx/>
                        <a:buSzTx/>
                        <a:buFont typeface="+mj-lt"/>
                        <a:buAutoNum type="arabicPeriod"/>
                        <a:tabLst>
                          <a:tab pos="457200" algn="l"/>
                        </a:tabLst>
                        <a:defRPr/>
                      </a:pPr>
                      <a:r>
                        <a:rPr kumimoji="0" lang="hy-AM" sz="1400" b="0" i="0" u="none" strike="noStrike" kern="1200" cap="none" spc="0" normalizeH="0" baseline="0" noProof="0" dirty="0" smtClean="0">
                          <a:ln>
                            <a:noFill/>
                          </a:ln>
                          <a:solidFill>
                            <a:prstClr val="black"/>
                          </a:solidFill>
                          <a:effectLst/>
                          <a:uLnTx/>
                          <a:uFillTx/>
                          <a:latin typeface="+mn-lt"/>
                          <a:ea typeface="+mn-ea"/>
                          <a:cs typeface="+mn-cs"/>
                        </a:rPr>
                        <a:t>Ապահովադրի բոնուս-մալուս դասի վերաբերյալ,</a:t>
                      </a:r>
                    </a:p>
                    <a:p>
                      <a:pPr marL="185738" marR="0" lvl="0" indent="-185738" algn="l" defTabSz="914400" rtl="0" eaLnBrk="1" fontAlgn="auto" latinLnBrk="0" hangingPunct="1">
                        <a:lnSpc>
                          <a:spcPct val="115000"/>
                        </a:lnSpc>
                        <a:spcBef>
                          <a:spcPts val="0"/>
                        </a:spcBef>
                        <a:spcAft>
                          <a:spcPts val="0"/>
                        </a:spcAft>
                        <a:buClrTx/>
                        <a:buSzTx/>
                        <a:buFont typeface="+mj-lt"/>
                        <a:buAutoNum type="arabicPeriod"/>
                        <a:tabLst>
                          <a:tab pos="457200" algn="l"/>
                        </a:tabLst>
                        <a:defRPr/>
                      </a:pPr>
                      <a:r>
                        <a:rPr kumimoji="0" lang="hy-AM" sz="1400" b="0" i="0" u="none" strike="noStrike" kern="1200" cap="none" spc="0" normalizeH="0" baseline="0" noProof="0" dirty="0" smtClean="0">
                          <a:ln>
                            <a:noFill/>
                          </a:ln>
                          <a:solidFill>
                            <a:prstClr val="black"/>
                          </a:solidFill>
                          <a:effectLst/>
                          <a:uLnTx/>
                          <a:uFillTx/>
                          <a:latin typeface="+mn-lt"/>
                          <a:ea typeface="+mn-ea"/>
                          <a:cs typeface="+mn-cs"/>
                        </a:rPr>
                        <a:t>Վարորդի վարորդական պատմության վերաբերյալ:</a:t>
                      </a:r>
                      <a:r>
                        <a:rPr kumimoji="0" lang="en-US" sz="1400" b="0" i="0" u="none" strike="noStrike" kern="1200" cap="none" spc="0" normalizeH="0" baseline="0" noProof="0" dirty="0" smtClean="0">
                          <a:ln>
                            <a:noFill/>
                          </a:ln>
                          <a:solidFill>
                            <a:prstClr val="black"/>
                          </a:solidFill>
                          <a:effectLst/>
                          <a:uLnTx/>
                          <a:uFillTx/>
                          <a:latin typeface="+mn-lt"/>
                          <a:ea typeface="+mn-ea"/>
                          <a:cs typeface="+mn-cs"/>
                        </a:rPr>
                        <a:t> </a:t>
                      </a: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r h="1071562">
                <a:tc>
                  <a:txBody>
                    <a:bodyPr/>
                    <a:lstStyle/>
                    <a:p>
                      <a:pPr algn="ctr">
                        <a:lnSpc>
                          <a:spcPct val="115000"/>
                        </a:lnSpc>
                        <a:spcAft>
                          <a:spcPts val="0"/>
                        </a:spcAft>
                      </a:pPr>
                      <a:r>
                        <a:rPr lang="hy-AM" sz="1400" b="1" kern="1200" spc="-50" dirty="0">
                          <a:solidFill>
                            <a:srgbClr val="FFFFFF"/>
                          </a:solidFill>
                          <a:effectLst/>
                          <a:latin typeface="+mj-lt"/>
                          <a:ea typeface="Times New Roman" panose="02020603050405020304" pitchFamily="18" charset="0"/>
                          <a:cs typeface="Times New Roman" panose="02020603050405020304" pitchFamily="18" charset="0"/>
                        </a:rPr>
                        <a:t> </a:t>
                      </a:r>
                      <a:r>
                        <a:rPr lang="hy-AM" sz="1400" b="1" kern="1200" spc="-50" dirty="0" smtClean="0">
                          <a:solidFill>
                            <a:srgbClr val="FFFFFF"/>
                          </a:solidFill>
                          <a:effectLst/>
                          <a:latin typeface="+mj-lt"/>
                          <a:ea typeface="Times New Roman" panose="02020603050405020304" pitchFamily="18" charset="0"/>
                          <a:cs typeface="Times New Roman" panose="02020603050405020304" pitchFamily="18" charset="0"/>
                        </a:rPr>
                        <a:t>12</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nSpc>
                          <a:spcPct val="106000"/>
                        </a:lnSpc>
                        <a:spcAft>
                          <a:spcPts val="0"/>
                        </a:spcAft>
                      </a:pPr>
                      <a:r>
                        <a:rPr lang="hy-AM" sz="1400" kern="1200" dirty="0">
                          <a:solidFill>
                            <a:schemeClr val="tx1"/>
                          </a:solidFill>
                          <a:effectLst/>
                          <a:latin typeface="+mj-lt"/>
                          <a:ea typeface="+mn-ea"/>
                          <a:cs typeface="+mn-cs"/>
                        </a:rPr>
                        <a:t>Ներդրվել է Ապահովադրի կողմից ապահովագրական համակարգին դիմումների առցանց ներկայացման </a:t>
                      </a:r>
                      <a:r>
                        <a:rPr lang="hy-AM" sz="1400" kern="1200" dirty="0" smtClean="0">
                          <a:solidFill>
                            <a:schemeClr val="tx1"/>
                          </a:solidFill>
                          <a:effectLst/>
                          <a:latin typeface="+mj-lt"/>
                          <a:ea typeface="+mn-ea"/>
                          <a:cs typeface="+mn-cs"/>
                        </a:rPr>
                        <a:t>հնարավորություն</a:t>
                      </a:r>
                      <a:r>
                        <a:rPr lang="en-US" sz="1400" kern="1200" dirty="0" smtClean="0">
                          <a:solidFill>
                            <a:schemeClr val="tx1"/>
                          </a:solidFill>
                          <a:effectLst/>
                          <a:latin typeface="+mj-lt"/>
                          <a:ea typeface="+mn-ea"/>
                          <a:cs typeface="+mn-cs"/>
                        </a:rPr>
                        <a:t>,</a:t>
                      </a:r>
                      <a:r>
                        <a:rPr lang="en-US" sz="1400" kern="1200" baseline="0" dirty="0" smtClean="0">
                          <a:solidFill>
                            <a:schemeClr val="tx1"/>
                          </a:solidFill>
                          <a:effectLst/>
                          <a:latin typeface="+mj-lt"/>
                          <a:ea typeface="+mn-ea"/>
                          <a:cs typeface="+mn-cs"/>
                        </a:rPr>
                        <a:t> </a:t>
                      </a:r>
                      <a:r>
                        <a:rPr lang="hy-AM" sz="1400" kern="1200" baseline="0" dirty="0" smtClean="0">
                          <a:solidFill>
                            <a:schemeClr val="tx1"/>
                          </a:solidFill>
                          <a:effectLst/>
                          <a:latin typeface="+mj-lt"/>
                          <a:ea typeface="+mn-ea"/>
                          <a:cs typeface="+mn-cs"/>
                        </a:rPr>
                        <a:t>մ</a:t>
                      </a:r>
                      <a:r>
                        <a:rPr lang="hy-AM" sz="1400" kern="1200" dirty="0" smtClean="0">
                          <a:solidFill>
                            <a:schemeClr val="tx1"/>
                          </a:solidFill>
                          <a:effectLst/>
                          <a:latin typeface="+mj-lt"/>
                          <a:ea typeface="+mn-ea"/>
                          <a:cs typeface="+mn-cs"/>
                        </a:rPr>
                        <a:t>ասնավորապես </a:t>
                      </a:r>
                      <a:r>
                        <a:rPr lang="hy-AM" sz="1400" kern="1200" dirty="0">
                          <a:solidFill>
                            <a:schemeClr val="tx1"/>
                          </a:solidFill>
                          <a:effectLst/>
                          <a:latin typeface="+mj-lt"/>
                          <a:ea typeface="+mn-ea"/>
                          <a:cs typeface="+mn-cs"/>
                        </a:rPr>
                        <a:t>դիմումի լրացման համար անհրաժեշտ ամբողջական տեղեկատվությունը Ապահովադիրն Ապահովագրողին կարող է հայտնել է ձայնագրվող հեռախոսազանգի կամ տվյալների փոխանցման փաստն արձանագրող այլ տեխնիկական </a:t>
                      </a:r>
                      <a:r>
                        <a:rPr lang="hy-AM" sz="1400" kern="1200" dirty="0" smtClean="0">
                          <a:solidFill>
                            <a:schemeClr val="tx1"/>
                          </a:solidFill>
                          <a:effectLst/>
                          <a:latin typeface="+mj-lt"/>
                          <a:ea typeface="+mn-ea"/>
                          <a:cs typeface="+mn-cs"/>
                        </a:rPr>
                        <a:t>միջոցներով։</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r h="1028700">
                <a:tc>
                  <a:txBody>
                    <a:bodyPr/>
                    <a:lstStyle/>
                    <a:p>
                      <a:pPr algn="ctr">
                        <a:lnSpc>
                          <a:spcPct val="115000"/>
                        </a:lnSpc>
                        <a:spcAft>
                          <a:spcPts val="0"/>
                        </a:spcAft>
                      </a:pPr>
                      <a:r>
                        <a:rPr lang="hy-AM" sz="1400" b="1" kern="1200" spc="-50" dirty="0">
                          <a:solidFill>
                            <a:srgbClr val="FFFFFF"/>
                          </a:solidFill>
                          <a:effectLst/>
                          <a:latin typeface="+mj-lt"/>
                          <a:ea typeface="Times New Roman" panose="02020603050405020304" pitchFamily="18" charset="0"/>
                          <a:cs typeface="Times New Roman" panose="02020603050405020304" pitchFamily="18" charset="0"/>
                        </a:rPr>
                        <a:t> </a:t>
                      </a:r>
                      <a:r>
                        <a:rPr lang="hy-AM" sz="1400" b="1" kern="1200" spc="-50" dirty="0" smtClean="0">
                          <a:solidFill>
                            <a:srgbClr val="FFFFFF"/>
                          </a:solidFill>
                          <a:effectLst/>
                          <a:latin typeface="+mj-lt"/>
                          <a:ea typeface="Times New Roman" panose="02020603050405020304" pitchFamily="18" charset="0"/>
                          <a:cs typeface="Times New Roman" panose="02020603050405020304" pitchFamily="18" charset="0"/>
                        </a:rPr>
                        <a:t>13</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06000"/>
                        </a:lnSpc>
                        <a:spcAft>
                          <a:spcPts val="0"/>
                        </a:spcAft>
                      </a:pPr>
                      <a:r>
                        <a:rPr lang="hy-AM" sz="1400" kern="1200" dirty="0">
                          <a:solidFill>
                            <a:schemeClr val="tx1"/>
                          </a:solidFill>
                          <a:effectLst/>
                          <a:latin typeface="+mj-lt"/>
                          <a:ea typeface="+mn-ea"/>
                          <a:cs typeface="+mn-cs"/>
                        </a:rPr>
                        <a:t>Համապատասխան պետական կառույցների հետ համագործակցության արդյունքում ԱՊՊԱ տեղեկատվական համակարգին հասանելիություն է շնորհվել մի շարք տեղեկատվական տվյալների սկզբնաղբյուրների, ինչը հնարավորություն է ստեղծել հարցման եղանակով ստանալու անհրաժեշտ տեղեկատվությունը ՝ բացառելով սպառողներից կողմից դրանք փաստաթղթային տեսքով ներկայացնելու անհրաժեշտությունը</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r h="371475">
                <a:tc>
                  <a:txBody>
                    <a:bodyPr/>
                    <a:lstStyle/>
                    <a:p>
                      <a:pPr algn="ctr">
                        <a:lnSpc>
                          <a:spcPct val="115000"/>
                        </a:lnSpc>
                        <a:spcAft>
                          <a:spcPts val="0"/>
                        </a:spcAft>
                      </a:pPr>
                      <a:r>
                        <a:rPr lang="hy-AM" sz="1400" b="1" kern="1200" spc="-50" dirty="0">
                          <a:solidFill>
                            <a:srgbClr val="FFFFFF"/>
                          </a:solidFill>
                          <a:effectLst/>
                          <a:latin typeface="+mj-lt"/>
                          <a:ea typeface="Times New Roman" panose="02020603050405020304" pitchFamily="18" charset="0"/>
                          <a:cs typeface="Times New Roman" panose="02020603050405020304" pitchFamily="18" charset="0"/>
                        </a:rPr>
                        <a:t> </a:t>
                      </a:r>
                      <a:r>
                        <a:rPr lang="hy-AM" sz="1400" b="1" kern="1200" spc="-50" dirty="0" smtClean="0">
                          <a:solidFill>
                            <a:srgbClr val="FFFFFF"/>
                          </a:solidFill>
                          <a:effectLst/>
                          <a:latin typeface="+mj-lt"/>
                          <a:ea typeface="Times New Roman" panose="02020603050405020304" pitchFamily="18" charset="0"/>
                          <a:cs typeface="Times New Roman" panose="02020603050405020304" pitchFamily="18" charset="0"/>
                        </a:rPr>
                        <a:t>14</a:t>
                      </a:r>
                      <a:endParaRPr lang="en-US" sz="1400" dirty="0">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0AD47"/>
                    </a:solidFill>
                  </a:tcPr>
                </a:tc>
                <a:tc>
                  <a:txBody>
                    <a:bodyPr/>
                    <a:lstStyle/>
                    <a:p>
                      <a:pPr algn="just">
                        <a:lnSpc>
                          <a:spcPct val="115000"/>
                        </a:lnSpc>
                        <a:spcAft>
                          <a:spcPts val="0"/>
                        </a:spcAft>
                      </a:pPr>
                      <a:r>
                        <a:rPr lang="hy-AM" sz="1400" kern="1200" dirty="0">
                          <a:solidFill>
                            <a:schemeClr val="tx1"/>
                          </a:solidFill>
                          <a:effectLst/>
                          <a:latin typeface="+mj-lt"/>
                          <a:ea typeface="+mn-ea"/>
                          <a:cs typeface="+mn-cs"/>
                        </a:rPr>
                        <a:t>Մեկնարկել է միջազգային «Green card» ապահովագրական համակարգին անդամակցելու </a:t>
                      </a:r>
                      <a:r>
                        <a:rPr lang="hy-AM" sz="1400" kern="1200" dirty="0" smtClean="0">
                          <a:solidFill>
                            <a:schemeClr val="tx1"/>
                          </a:solidFill>
                          <a:effectLst/>
                          <a:latin typeface="+mj-lt"/>
                          <a:ea typeface="+mn-ea"/>
                          <a:cs typeface="+mn-cs"/>
                        </a:rPr>
                        <a:t>գործընթացը</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3302" marR="63302" marT="879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3"/>
                    </a:solidFill>
                  </a:tcPr>
                </a:tc>
              </a:tr>
            </a:tbl>
          </a:graphicData>
        </a:graphic>
      </p:graphicFrame>
      <p:sp>
        <p:nvSpPr>
          <p:cNvPr id="4" name="Date Placeholder 3"/>
          <p:cNvSpPr>
            <a:spLocks noGrp="1"/>
          </p:cNvSpPr>
          <p:nvPr>
            <p:ph type="dt" sz="half" idx="10"/>
          </p:nvPr>
        </p:nvSpPr>
        <p:spPr/>
        <p:txBody>
          <a:bodyPr/>
          <a:lstStyle/>
          <a:p>
            <a:r>
              <a:rPr lang="hy-AM" dirty="0"/>
              <a:t>Սեպտեմբեր </a:t>
            </a:r>
            <a:r>
              <a:rPr lang="en-US" dirty="0"/>
              <a:t>20</a:t>
            </a:r>
            <a:r>
              <a:rPr lang="hy-AM" dirty="0"/>
              <a:t>20</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14</a:t>
            </a:fld>
            <a:endParaRPr lang="en-US" dirty="0"/>
          </a:p>
        </p:txBody>
      </p:sp>
    </p:spTree>
    <p:extLst>
      <p:ext uri="{BB962C8B-B14F-4D97-AF65-F5344CB8AC3E}">
        <p14:creationId xmlns:p14="http://schemas.microsoft.com/office/powerpoint/2010/main" val="421949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42887"/>
            <a:ext cx="10058400" cy="1450757"/>
          </a:xfrm>
        </p:spPr>
        <p:txBody>
          <a:bodyPr>
            <a:normAutofit fontScale="90000"/>
          </a:bodyPr>
          <a:lstStyle/>
          <a:p>
            <a:pPr algn="ctr"/>
            <a:r>
              <a:rPr lang="hy-AM" sz="3200" dirty="0" smtClean="0"/>
              <a:t/>
            </a:r>
            <a:br>
              <a:rPr lang="hy-AM" sz="3200" dirty="0" smtClean="0"/>
            </a:br>
            <a:r>
              <a:rPr lang="hy-AM" sz="3200" dirty="0"/>
              <a:t/>
            </a:r>
            <a:br>
              <a:rPr lang="hy-AM" sz="3200" dirty="0"/>
            </a:br>
            <a:r>
              <a:rPr lang="hy-AM" sz="3200" dirty="0" smtClean="0"/>
              <a:t/>
            </a:r>
            <a:br>
              <a:rPr lang="hy-AM" sz="3200" dirty="0" smtClean="0"/>
            </a:br>
            <a:r>
              <a:rPr lang="hy-AM" sz="3200" dirty="0"/>
              <a:t/>
            </a:r>
            <a:br>
              <a:rPr lang="hy-AM" sz="3200" dirty="0"/>
            </a:br>
            <a:r>
              <a:rPr lang="en-US" sz="3100" dirty="0" smtClean="0"/>
              <a:t>ԾՐԱԳՐԵՐԸ</a:t>
            </a:r>
            <a:r>
              <a:rPr lang="hy-AM" sz="3200" dirty="0"/>
              <a:t/>
            </a:r>
            <a:br>
              <a:rPr lang="hy-AM" sz="3200" dirty="0"/>
            </a:br>
            <a:r>
              <a:rPr lang="hy-AM" sz="2700" dirty="0" smtClean="0"/>
              <a:t>ԱՊՊԱ </a:t>
            </a:r>
            <a:r>
              <a:rPr lang="hy-AM" sz="2700" dirty="0"/>
              <a:t>ոլորտի կարգավորումներում ռազմավարական </a:t>
            </a:r>
            <a:r>
              <a:rPr lang="hy-AM" sz="2700" dirty="0" smtClean="0"/>
              <a:t>փոփոխություններ</a:t>
            </a:r>
            <a:endParaRPr lang="en-US" sz="27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35421195"/>
              </p:ext>
            </p:extLst>
          </p:nvPr>
        </p:nvGraphicFramePr>
        <p:xfrm>
          <a:off x="1097280" y="1244165"/>
          <a:ext cx="10261282" cy="4977036"/>
        </p:xfrm>
        <a:graphic>
          <a:graphicData uri="http://schemas.openxmlformats.org/drawingml/2006/table">
            <a:tbl>
              <a:tblPr firstRow="1" firstCol="1" bandRow="1">
                <a:tableStyleId>{5C22544A-7EE6-4342-B048-85BDC9FD1C3A}</a:tableStyleId>
              </a:tblPr>
              <a:tblGrid>
                <a:gridCol w="702944"/>
                <a:gridCol w="9558338"/>
              </a:tblGrid>
              <a:tr h="463871">
                <a:tc gridSpan="2">
                  <a:txBody>
                    <a:bodyPr/>
                    <a:lstStyle/>
                    <a:p>
                      <a:pPr indent="1080770" algn="ctr">
                        <a:lnSpc>
                          <a:spcPct val="105000"/>
                        </a:lnSpc>
                        <a:spcAft>
                          <a:spcPts val="0"/>
                        </a:spcAft>
                      </a:pPr>
                      <a:r>
                        <a:rPr lang="hy-AM" sz="1800" kern="1200" dirty="0">
                          <a:effectLst/>
                        </a:rPr>
                        <a:t>Կարճաժամկետ փոփոխություններ</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hMerge="1">
                  <a:txBody>
                    <a:bodyPr/>
                    <a:lstStyle/>
                    <a:p>
                      <a:endParaRPr lang="en-US"/>
                    </a:p>
                  </a:txBody>
                  <a:tcPr/>
                </a:tc>
              </a:tr>
              <a:tr h="1149464">
                <a:tc>
                  <a:txBody>
                    <a:bodyPr/>
                    <a:lstStyle/>
                    <a:p>
                      <a:pPr marL="36830" indent="-36830" algn="ctr">
                        <a:lnSpc>
                          <a:spcPct val="105000"/>
                        </a:lnSpc>
                        <a:spcAft>
                          <a:spcPts val="0"/>
                        </a:spcAft>
                      </a:pPr>
                      <a:r>
                        <a:rPr lang="en-US" sz="1400" kern="12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marL="0" marR="0" lvl="0" indent="0" algn="just" defTabSz="914400" rtl="0" eaLnBrk="1" fontAlgn="auto" latinLnBrk="0" hangingPunct="1">
                        <a:lnSpc>
                          <a:spcPct val="105000"/>
                        </a:lnSpc>
                        <a:spcBef>
                          <a:spcPts val="0"/>
                        </a:spcBef>
                        <a:spcAft>
                          <a:spcPts val="0"/>
                        </a:spcAft>
                        <a:buClrTx/>
                        <a:buSzTx/>
                        <a:buFontTx/>
                        <a:buNone/>
                        <a:tabLst/>
                        <a:defRPr/>
                      </a:pPr>
                      <a:r>
                        <a:rPr kumimoji="0" lang="hy-AM" sz="1400" b="0" i="0" u="none" strike="noStrike" kern="1200" cap="none" spc="0" normalizeH="0" baseline="0" noProof="0" dirty="0" smtClean="0">
                          <a:ln>
                            <a:noFill/>
                          </a:ln>
                          <a:solidFill>
                            <a:schemeClr val="tx1"/>
                          </a:solidFill>
                          <a:effectLst/>
                          <a:uLnTx/>
                          <a:uFillTx/>
                          <a:latin typeface="+mn-lt"/>
                          <a:ea typeface="+mn-ea"/>
                          <a:cs typeface="+mn-cs"/>
                        </a:rPr>
                        <a:t>Ապահովագրական հատուցում ստանալու համար դիմումների ներկայացման գործընթացն առավել արդյունավետ և հարմարավետ եղանակով կազմակերպելու նպատակով ապահովագրական հատուցում ստանալու համար դիմումների ներկայացում բացառապես ապահովագրական ընկերություններին, անգամ այն դեպքերում, երբ պատահարում ներգրավված ավտոտրանսպորտային միջոցների վերաբերյալ պատահարի պահին գործող ԱՊՊԱ պայմանագիր կնքած որևէ ապահովագրող առկա չէ:</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40000"/>
                        <a:lumOff val="60000"/>
                      </a:schemeClr>
                    </a:solidFill>
                  </a:tcPr>
                </a:tc>
              </a:tr>
              <a:tr h="743826">
                <a:tc>
                  <a:txBody>
                    <a:bodyPr/>
                    <a:lstStyle/>
                    <a:p>
                      <a:pPr marL="36830" indent="-36830" algn="ctr">
                        <a:lnSpc>
                          <a:spcPct val="105000"/>
                        </a:lnSpc>
                        <a:spcAft>
                          <a:spcPts val="0"/>
                        </a:spcAft>
                      </a:pPr>
                      <a:r>
                        <a:rPr lang="hy-AM" sz="1400" kern="1200" dirty="0">
                          <a:effectLst/>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solidFill>
                            <a:schemeClr val="tx1"/>
                          </a:solidFill>
                          <a:effectLst/>
                        </a:rPr>
                        <a:t>Կրկնակի փորձաքննությունների համար դիմումի </a:t>
                      </a:r>
                      <a:r>
                        <a:rPr lang="hy-AM" sz="1400" kern="1200" dirty="0" smtClean="0">
                          <a:solidFill>
                            <a:schemeClr val="tx1"/>
                          </a:solidFill>
                          <a:effectLst/>
                        </a:rPr>
                        <a:t>ներկայացման</a:t>
                      </a:r>
                      <a:r>
                        <a:rPr lang="hy-AM" sz="1400" kern="1200" baseline="0" dirty="0" smtClean="0">
                          <a:solidFill>
                            <a:schemeClr val="tx1"/>
                          </a:solidFill>
                          <a:effectLst/>
                        </a:rPr>
                        <a:t> </a:t>
                      </a:r>
                      <a:r>
                        <a:rPr kumimoji="0" lang="hy-AM" sz="1400" b="0" i="0" u="none" strike="noStrike" kern="1200" cap="none" spc="0" normalizeH="0" baseline="0" noProof="0" dirty="0" smtClean="0">
                          <a:ln>
                            <a:noFill/>
                          </a:ln>
                          <a:solidFill>
                            <a:schemeClr val="tx1"/>
                          </a:solidFill>
                          <a:effectLst/>
                          <a:uLnTx/>
                          <a:uFillTx/>
                          <a:latin typeface="+mn-lt"/>
                          <a:ea typeface="+mn-ea"/>
                          <a:cs typeface="+mn-cs"/>
                        </a:rPr>
                        <a:t>գործընթացն առավել արդյունավետ և հարմարավետ եղանակով կազմակերպելու նպատակով կրկնակի փորձաքննությունների համար դիմումի ներկայացում </a:t>
                      </a:r>
                      <a:r>
                        <a:rPr lang="hy-AM" sz="1400" kern="1200" dirty="0" smtClean="0">
                          <a:solidFill>
                            <a:schemeClr val="tx1"/>
                          </a:solidFill>
                          <a:effectLst/>
                        </a:rPr>
                        <a:t>ապահովագրական </a:t>
                      </a:r>
                      <a:r>
                        <a:rPr lang="hy-AM" sz="1400" kern="1200" dirty="0">
                          <a:solidFill>
                            <a:schemeClr val="tx1"/>
                          </a:solidFill>
                          <a:effectLst/>
                        </a:rPr>
                        <a:t>ընկերությունների միջոցով, իսկ </a:t>
                      </a:r>
                      <a:r>
                        <a:rPr lang="hy-AM" sz="1400" kern="1200" dirty="0" smtClean="0">
                          <a:solidFill>
                            <a:schemeClr val="tx1"/>
                          </a:solidFill>
                          <a:effectLst/>
                        </a:rPr>
                        <a:t>Բյուրոյին</a:t>
                      </a:r>
                      <a:r>
                        <a:rPr lang="hy-AM" sz="1400" kern="1200" baseline="0" dirty="0" smtClean="0">
                          <a:solidFill>
                            <a:schemeClr val="tx1"/>
                          </a:solidFill>
                          <a:effectLst/>
                        </a:rPr>
                        <a:t> </a:t>
                      </a:r>
                      <a:r>
                        <a:rPr lang="hy-AM" sz="1400" kern="1200" dirty="0" smtClean="0">
                          <a:solidFill>
                            <a:schemeClr val="tx1"/>
                          </a:solidFill>
                          <a:effectLst/>
                        </a:rPr>
                        <a:t>առցանց </a:t>
                      </a:r>
                      <a:r>
                        <a:rPr lang="hy-AM" sz="1400" kern="1200" dirty="0">
                          <a:solidFill>
                            <a:schemeClr val="tx1"/>
                          </a:solidFill>
                          <a:effectLst/>
                        </a:rPr>
                        <a:t>եղանակով:</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20000"/>
                        <a:lumOff val="80000"/>
                      </a:schemeClr>
                    </a:solidFill>
                  </a:tcPr>
                </a:tc>
              </a:tr>
              <a:tr h="1319713">
                <a:tc>
                  <a:txBody>
                    <a:bodyPr/>
                    <a:lstStyle/>
                    <a:p>
                      <a:pPr marL="36830" indent="-36830" algn="ctr">
                        <a:lnSpc>
                          <a:spcPct val="105000"/>
                        </a:lnSpc>
                        <a:spcAft>
                          <a:spcPts val="0"/>
                        </a:spcAft>
                      </a:pPr>
                      <a:r>
                        <a:rPr lang="hy-AM" sz="1400" kern="1200" dirty="0">
                          <a:effectLst/>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lvl="0" algn="just"/>
                      <a:r>
                        <a:rPr lang="hy-AM" sz="1400" kern="1200" dirty="0">
                          <a:effectLst/>
                        </a:rPr>
                        <a:t>Ապահովագրական հատուցում ստանալու մասին ինքնաշխատ դիմումների ստացման և դրանց հիման վրա ապահովագրական հատուցման կարգավորման գործընթացի ներդնում</a:t>
                      </a:r>
                      <a:r>
                        <a:rPr lang="hy-AM" sz="1400" kern="1200" dirty="0" smtClean="0">
                          <a:effectLst/>
                        </a:rPr>
                        <a:t>: Մասնավորապես</a:t>
                      </a:r>
                      <a:r>
                        <a:rPr lang="hy-AM" sz="1400" kern="1200" baseline="0" dirty="0" smtClean="0">
                          <a:effectLst/>
                        </a:rPr>
                        <a:t> </a:t>
                      </a:r>
                      <a:r>
                        <a:rPr lang="hy-AM" sz="1400" kern="1200" dirty="0" smtClean="0">
                          <a:solidFill>
                            <a:schemeClr val="dk1"/>
                          </a:solidFill>
                          <a:effectLst/>
                          <a:latin typeface="+mn-lt"/>
                          <a:ea typeface="+mn-ea"/>
                          <a:cs typeface="+mn-cs"/>
                        </a:rPr>
                        <a:t>դիմումն Ապահովադրի կողմից կհամարվի ինքնաշխատ ներկայացված համապատասխան Ապահովագրողին,</a:t>
                      </a:r>
                      <a:r>
                        <a:rPr lang="hy-AM" sz="1400" kern="1200" baseline="0" dirty="0" smtClean="0">
                          <a:solidFill>
                            <a:schemeClr val="dk1"/>
                          </a:solidFill>
                          <a:effectLst/>
                          <a:latin typeface="+mn-lt"/>
                          <a:ea typeface="+mn-ea"/>
                          <a:cs typeface="+mn-cs"/>
                        </a:rPr>
                        <a:t> </a:t>
                      </a:r>
                      <a:r>
                        <a:rPr lang="hy-AM" sz="1400" kern="1200" dirty="0" smtClean="0">
                          <a:solidFill>
                            <a:schemeClr val="dk1"/>
                          </a:solidFill>
                          <a:effectLst/>
                          <a:latin typeface="+mn-lt"/>
                          <a:ea typeface="+mn-ea"/>
                          <a:cs typeface="+mn-cs"/>
                        </a:rPr>
                        <a:t>եթե</a:t>
                      </a:r>
                      <a:r>
                        <a:rPr lang="hy-AM" sz="1400" kern="1200" baseline="0" dirty="0" smtClean="0">
                          <a:solidFill>
                            <a:schemeClr val="dk1"/>
                          </a:solidFill>
                          <a:effectLst/>
                          <a:latin typeface="+mn-lt"/>
                          <a:ea typeface="+mn-ea"/>
                          <a:cs typeface="+mn-cs"/>
                        </a:rPr>
                        <a:t> պ</a:t>
                      </a:r>
                      <a:r>
                        <a:rPr lang="hy-AM" sz="1400" kern="1200" dirty="0" smtClean="0">
                          <a:solidFill>
                            <a:schemeClr val="dk1"/>
                          </a:solidFill>
                          <a:effectLst/>
                          <a:latin typeface="+mn-lt"/>
                          <a:ea typeface="+mn-ea"/>
                          <a:cs typeface="+mn-cs"/>
                        </a:rPr>
                        <a:t>արզեցված հատուցման գործընթացի դեպքում պատահարը գրանցել է բջջային հավելվածի միջոցով, իսկ</a:t>
                      </a:r>
                      <a:r>
                        <a:rPr lang="hy-AM" sz="1400" kern="1200" baseline="0" dirty="0" smtClean="0">
                          <a:solidFill>
                            <a:schemeClr val="dk1"/>
                          </a:solidFill>
                          <a:effectLst/>
                          <a:latin typeface="+mn-lt"/>
                          <a:ea typeface="+mn-ea"/>
                          <a:cs typeface="+mn-cs"/>
                        </a:rPr>
                        <a:t> </a:t>
                      </a:r>
                      <a:r>
                        <a:rPr lang="hy-AM" sz="1400" kern="1200" dirty="0" smtClean="0">
                          <a:solidFill>
                            <a:schemeClr val="dk1"/>
                          </a:solidFill>
                          <a:effectLst/>
                          <a:latin typeface="+mn-lt"/>
                          <a:ea typeface="+mn-ea"/>
                          <a:cs typeface="+mn-cs"/>
                        </a:rPr>
                        <a:t>Ստանդարտ հատուցման գործընթաց 1-ի դեպքում՝ ճանապարհային երթևեկության անվտանգության ապահովման համար պատասխանատու պետական մարմնի</a:t>
                      </a:r>
                      <a:r>
                        <a:rPr lang="hy-AM" sz="1400" kern="1200" baseline="0" dirty="0" smtClean="0">
                          <a:solidFill>
                            <a:schemeClr val="dk1"/>
                          </a:solidFill>
                          <a:effectLst/>
                          <a:latin typeface="+mn-lt"/>
                          <a:ea typeface="+mn-ea"/>
                          <a:cs typeface="+mn-cs"/>
                        </a:rPr>
                        <a:t> կողմից։</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40000"/>
                        <a:lumOff val="60000"/>
                      </a:schemeClr>
                    </a:solidFill>
                  </a:tcPr>
                </a:tc>
              </a:tr>
              <a:tr h="542925">
                <a:tc>
                  <a:txBody>
                    <a:bodyPr/>
                    <a:lstStyle/>
                    <a:p>
                      <a:pPr marL="36830" indent="-36830" algn="ctr">
                        <a:lnSpc>
                          <a:spcPct val="105000"/>
                        </a:lnSpc>
                        <a:spcAft>
                          <a:spcPts val="0"/>
                        </a:spcAft>
                      </a:pPr>
                      <a:r>
                        <a:rPr lang="hy-AM" sz="1400" kern="1200" dirty="0">
                          <a:effectLst/>
                        </a:rPr>
                        <a:t>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effectLst/>
                        </a:rPr>
                        <a:t>Բժշկական կենտրոններում ԱՊՊԱ պատահարների արդյունքում տուժած անձանց մատուցած ծառայությունների վերաբերյալ տեղեկատվությունների առցանց փոխանցման հնարավորության ստեղծում:</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20000"/>
                        <a:lumOff val="80000"/>
                      </a:schemeClr>
                    </a:solidFill>
                  </a:tcPr>
                </a:tc>
              </a:tr>
              <a:tr h="757237">
                <a:tc>
                  <a:txBody>
                    <a:bodyPr/>
                    <a:lstStyle/>
                    <a:p>
                      <a:pPr marL="36830" indent="-36830" algn="ctr">
                        <a:lnSpc>
                          <a:spcPct val="105000"/>
                        </a:lnSpc>
                        <a:spcAft>
                          <a:spcPts val="0"/>
                        </a:spcAft>
                      </a:pPr>
                      <a:r>
                        <a:rPr lang="hy-AM" sz="1400" kern="1200" dirty="0">
                          <a:effectLst/>
                        </a:rPr>
                        <a:t>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effectLst/>
                        </a:rPr>
                        <a:t>ԱՊՊԱ պատահարների հետ կապված քրեական հետապնդում իրականացնող մարմինների կողմից քրեական գործի դադարեցնելու կամ քրեական հետապնդումը դադարեցնելու կամ քրեական գործով վարույթը կասեցնելու վերաբերյալ տեղեկատվությունների առցանց փոխանցման հնարավորության ստեղծում:</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40000"/>
                        <a:lumOff val="60000"/>
                      </a:schemeClr>
                    </a:solidFill>
                  </a:tcPr>
                </a:tc>
              </a:tr>
            </a:tbl>
          </a:graphicData>
        </a:graphic>
      </p:graphicFrame>
      <p:sp>
        <p:nvSpPr>
          <p:cNvPr id="4" name="Date Placeholder 3"/>
          <p:cNvSpPr>
            <a:spLocks noGrp="1"/>
          </p:cNvSpPr>
          <p:nvPr>
            <p:ph type="dt" sz="half" idx="10"/>
          </p:nvPr>
        </p:nvSpPr>
        <p:spPr/>
        <p:txBody>
          <a:bodyPr/>
          <a:lstStyle/>
          <a:p>
            <a:r>
              <a:rPr lang="hy-AM" dirty="0"/>
              <a:t>Սեպտեմբեր </a:t>
            </a:r>
            <a:r>
              <a:rPr lang="en-US" dirty="0"/>
              <a:t>20</a:t>
            </a:r>
            <a:r>
              <a:rPr lang="hy-AM" dirty="0"/>
              <a:t>20</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15</a:t>
            </a:fld>
            <a:endParaRPr lang="en-US" dirty="0"/>
          </a:p>
        </p:txBody>
      </p:sp>
    </p:spTree>
    <p:extLst>
      <p:ext uri="{BB962C8B-B14F-4D97-AF65-F5344CB8AC3E}">
        <p14:creationId xmlns:p14="http://schemas.microsoft.com/office/powerpoint/2010/main" val="521288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29475574"/>
              </p:ext>
            </p:extLst>
          </p:nvPr>
        </p:nvGraphicFramePr>
        <p:xfrm>
          <a:off x="971550" y="241762"/>
          <a:ext cx="10372724" cy="2117654"/>
        </p:xfrm>
        <a:graphic>
          <a:graphicData uri="http://schemas.openxmlformats.org/drawingml/2006/table">
            <a:tbl>
              <a:tblPr firstRow="1" firstCol="1" bandRow="1">
                <a:tableStyleId>{5C22544A-7EE6-4342-B048-85BDC9FD1C3A}</a:tableStyleId>
              </a:tblPr>
              <a:tblGrid>
                <a:gridCol w="742950"/>
                <a:gridCol w="9629774"/>
              </a:tblGrid>
              <a:tr h="472613">
                <a:tc gridSpan="2">
                  <a:txBody>
                    <a:bodyPr/>
                    <a:lstStyle/>
                    <a:p>
                      <a:pPr indent="1080770" algn="ctr">
                        <a:lnSpc>
                          <a:spcPct val="105000"/>
                        </a:lnSpc>
                        <a:spcAft>
                          <a:spcPts val="0"/>
                        </a:spcAft>
                      </a:pPr>
                      <a:r>
                        <a:rPr lang="hy-AM" sz="1800" kern="1200" dirty="0">
                          <a:effectLst/>
                        </a:rPr>
                        <a:t>Միջնաժամկետ փոփոխություններ</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hMerge="1">
                  <a:txBody>
                    <a:bodyPr/>
                    <a:lstStyle/>
                    <a:p>
                      <a:endParaRPr lang="en-US"/>
                    </a:p>
                  </a:txBody>
                  <a:tcPr/>
                </a:tc>
              </a:tr>
              <a:tr h="1016391">
                <a:tc>
                  <a:txBody>
                    <a:bodyPr/>
                    <a:lstStyle/>
                    <a:p>
                      <a:pPr marL="36830" indent="-36830" algn="ctr">
                        <a:lnSpc>
                          <a:spcPct val="105000"/>
                        </a:lnSpc>
                        <a:spcAft>
                          <a:spcPts val="0"/>
                        </a:spcAft>
                      </a:pPr>
                      <a:r>
                        <a:rPr lang="en-US" sz="1400" kern="1200" dirty="0">
                          <a:effectLst/>
                        </a:rPr>
                        <a:t>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effectLst/>
                        </a:rPr>
                        <a:t>ԱՄՄՊ համակարգի միջոցով պահեստամասերի իրական շուկայի և վերանորոգման ծառայությունների մատուցման մրցակցային շուկայի ձևավորում, որը կիրառելի կլինի ԱՊՊԱ համակարգում փորձագետների կողմից: ԱՄՄՊ համակարգի միջոցով նշված շուկաների պատշաճ կազմակերպումը կարող է երկարաժամկետ հատվածում նաև լրացուցիչ </a:t>
                      </a:r>
                      <a:r>
                        <a:rPr lang="hy-AM" sz="1400" kern="1200" dirty="0" smtClean="0">
                          <a:effectLst/>
                        </a:rPr>
                        <a:t>եկամտի </a:t>
                      </a:r>
                      <a:r>
                        <a:rPr lang="hy-AM" sz="1400" kern="1200" dirty="0">
                          <a:effectLst/>
                        </a:rPr>
                        <a:t>աղբյուր հանդիսանալ:</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20000"/>
                        <a:lumOff val="80000"/>
                      </a:schemeClr>
                    </a:solidFill>
                  </a:tcPr>
                </a:tc>
              </a:tr>
              <a:tr h="628650">
                <a:tc>
                  <a:txBody>
                    <a:bodyPr/>
                    <a:lstStyle/>
                    <a:p>
                      <a:pPr marL="36830" indent="-36830" algn="ctr">
                        <a:lnSpc>
                          <a:spcPct val="105000"/>
                        </a:lnSpc>
                        <a:spcAft>
                          <a:spcPts val="0"/>
                        </a:spcAft>
                      </a:pPr>
                      <a:r>
                        <a:rPr lang="hy-AM" sz="1400" kern="1200" dirty="0">
                          <a:effectLst/>
                        </a:rPr>
                        <a:t>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effectLst/>
                        </a:rPr>
                        <a:t>Ապահովագրավճարների ազատականացում: Որոշակի տրամաբանությամբ առավելագույն և նվազագույն շեմերի սահմանման կամ առանց այդպիսի շեմերի սահմանման անհրաժեշտության:</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40000"/>
                        <a:lumOff val="60000"/>
                      </a:schemeClr>
                    </a:solidFill>
                  </a:tcPr>
                </a:tc>
              </a:tr>
            </a:tbl>
          </a:graphicData>
        </a:graphic>
      </p:graphicFrame>
      <p:sp>
        <p:nvSpPr>
          <p:cNvPr id="4" name="Date Placeholder 3"/>
          <p:cNvSpPr>
            <a:spLocks noGrp="1"/>
          </p:cNvSpPr>
          <p:nvPr>
            <p:ph type="dt" sz="half" idx="10"/>
          </p:nvPr>
        </p:nvSpPr>
        <p:spPr/>
        <p:txBody>
          <a:bodyPr/>
          <a:lstStyle/>
          <a:p>
            <a:r>
              <a:rPr lang="hy-AM" dirty="0"/>
              <a:t>Սեպտեմբեր </a:t>
            </a:r>
            <a:r>
              <a:rPr lang="en-US" dirty="0"/>
              <a:t>20</a:t>
            </a:r>
            <a:r>
              <a:rPr lang="hy-AM" dirty="0"/>
              <a:t>20</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826930368"/>
              </p:ext>
            </p:extLst>
          </p:nvPr>
        </p:nvGraphicFramePr>
        <p:xfrm>
          <a:off x="971549" y="2359416"/>
          <a:ext cx="10372725" cy="3072327"/>
        </p:xfrm>
        <a:graphic>
          <a:graphicData uri="http://schemas.openxmlformats.org/drawingml/2006/table">
            <a:tbl>
              <a:tblPr firstRow="1" firstCol="1" bandRow="1">
                <a:tableStyleId>{5C22544A-7EE6-4342-B048-85BDC9FD1C3A}</a:tableStyleId>
              </a:tblPr>
              <a:tblGrid>
                <a:gridCol w="700088"/>
                <a:gridCol w="9672637"/>
              </a:tblGrid>
              <a:tr h="503943">
                <a:tc gridSpan="2">
                  <a:txBody>
                    <a:bodyPr/>
                    <a:lstStyle/>
                    <a:p>
                      <a:pPr indent="1080770" algn="ctr">
                        <a:lnSpc>
                          <a:spcPct val="105000"/>
                        </a:lnSpc>
                        <a:spcAft>
                          <a:spcPts val="0"/>
                        </a:spcAft>
                      </a:pPr>
                      <a:r>
                        <a:rPr lang="hy-AM" sz="1800" kern="1200" dirty="0">
                          <a:effectLst/>
                        </a:rPr>
                        <a:t>Երկարաժամկետ փոփոխություններ</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hMerge="1">
                  <a:txBody>
                    <a:bodyPr/>
                    <a:lstStyle/>
                    <a:p>
                      <a:endParaRPr lang="en-US"/>
                    </a:p>
                  </a:txBody>
                  <a:tcPr/>
                </a:tc>
              </a:tr>
              <a:tr h="996759">
                <a:tc>
                  <a:txBody>
                    <a:bodyPr/>
                    <a:lstStyle/>
                    <a:p>
                      <a:pPr marL="36830" indent="-36830" algn="ctr">
                        <a:lnSpc>
                          <a:spcPct val="105000"/>
                        </a:lnSpc>
                        <a:spcAft>
                          <a:spcPts val="0"/>
                        </a:spcAft>
                      </a:pPr>
                      <a:r>
                        <a:rPr lang="en-US" sz="1400" kern="1200" dirty="0">
                          <a:effectLst/>
                        </a:rPr>
                        <a:t>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effectLst/>
                        </a:rPr>
                        <a:t>ԱՊՊԱ օրենքում Բյուրրոյի կողմից իրականացվող ծախսերի և ֆինանսավորման աղբյուրների սահմանափակման տրամաբանության վերանայում: ԱՊՊԱ համակարգի զարգացման նախագծերի ֆինանսավորման այնպիսի հնարավորությունների ավելացման և եկամուտների այնպիսի աղբյուրների ստեղծման նպատակով, որոնք լրացուցիչ բեռնվածություն չեն ավելացնի ապահովագրավճարի վրա:</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20000"/>
                        <a:lumOff val="80000"/>
                      </a:schemeClr>
                    </a:solidFill>
                  </a:tcPr>
                </a:tc>
              </a:tr>
              <a:tr h="785812">
                <a:tc>
                  <a:txBody>
                    <a:bodyPr/>
                    <a:lstStyle/>
                    <a:p>
                      <a:pPr marL="36830" indent="-36830" algn="ctr">
                        <a:lnSpc>
                          <a:spcPct val="105000"/>
                        </a:lnSpc>
                        <a:spcAft>
                          <a:spcPts val="0"/>
                        </a:spcAft>
                      </a:pPr>
                      <a:r>
                        <a:rPr lang="hy-AM" sz="1400" kern="1200" dirty="0">
                          <a:effectLst/>
                        </a:rPr>
                        <a:t>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effectLst/>
                        </a:rPr>
                        <a:t>Միջազգային «</a:t>
                      </a:r>
                      <a:r>
                        <a:rPr lang="en-US" sz="1400" kern="1200" dirty="0">
                          <a:effectLst/>
                        </a:rPr>
                        <a:t>Green Card</a:t>
                      </a:r>
                      <a:r>
                        <a:rPr lang="hy-AM" sz="1400" kern="1200" dirty="0">
                          <a:effectLst/>
                        </a:rPr>
                        <a:t>» ապահովագրական համակարգին անդամակցում և ԱՊՀ երկրների շրջանակում ապահովագրության  պայմանագրերի կնքման և հատուցումների կարգավորման գործընթացում լայն համագործակցության ապահովում:</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40000"/>
                        <a:lumOff val="60000"/>
                      </a:schemeClr>
                    </a:solidFill>
                  </a:tcPr>
                </a:tc>
              </a:tr>
              <a:tr h="785813">
                <a:tc>
                  <a:txBody>
                    <a:bodyPr/>
                    <a:lstStyle/>
                    <a:p>
                      <a:pPr marL="36830" indent="-36830" algn="ctr">
                        <a:lnSpc>
                          <a:spcPct val="105000"/>
                        </a:lnSpc>
                        <a:spcAft>
                          <a:spcPts val="0"/>
                        </a:spcAft>
                      </a:pPr>
                      <a:r>
                        <a:rPr lang="hy-AM" sz="1400" kern="1200" dirty="0">
                          <a:effectLst/>
                        </a:rPr>
                        <a:t>10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tc>
                <a:tc>
                  <a:txBody>
                    <a:bodyPr/>
                    <a:lstStyle/>
                    <a:p>
                      <a:pPr algn="just">
                        <a:lnSpc>
                          <a:spcPct val="105000"/>
                        </a:lnSpc>
                        <a:spcAft>
                          <a:spcPts val="0"/>
                        </a:spcAft>
                      </a:pPr>
                      <a:r>
                        <a:rPr lang="hy-AM" sz="1400" kern="1200" dirty="0">
                          <a:effectLst/>
                        </a:rPr>
                        <a:t>ՀՀ-ում պարտադիր ապահովագրության այլ պրոդուկտների գծով մշակման և ներդրման գործընթացներին լայն աջակցություն, այդ թվում՝ կարգավորման փորձի փոխանակման, տեխնիկական լուծումների մշակման և ներդրման ադմինիստրատիվ կարգավորման հարցերում:</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340" marR="53340" marT="9525"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3332259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noProof="1" smtClean="0">
                <a:solidFill>
                  <a:schemeClr val="tx1">
                    <a:lumMod val="75000"/>
                    <a:lumOff val="25000"/>
                  </a:schemeClr>
                </a:solidFill>
              </a:rPr>
              <a:t>ԱՊՊԱ համակարգի </a:t>
            </a:r>
            <a:br>
              <a:rPr lang="en-US" sz="4400" noProof="1" smtClean="0">
                <a:solidFill>
                  <a:schemeClr val="tx1">
                    <a:lumMod val="75000"/>
                    <a:lumOff val="25000"/>
                  </a:schemeClr>
                </a:solidFill>
              </a:rPr>
            </a:br>
            <a:r>
              <a:rPr lang="en-US" sz="4400" noProof="1" smtClean="0">
                <a:solidFill>
                  <a:schemeClr val="tx1">
                    <a:lumMod val="75000"/>
                    <a:lumOff val="25000"/>
                  </a:schemeClr>
                </a:solidFill>
              </a:rPr>
              <a:t>10 տարիների ամփոփ </a:t>
            </a:r>
            <a:br>
              <a:rPr lang="en-US" sz="4400" noProof="1" smtClean="0">
                <a:solidFill>
                  <a:schemeClr val="tx1">
                    <a:lumMod val="75000"/>
                    <a:lumOff val="25000"/>
                  </a:schemeClr>
                </a:solidFill>
              </a:rPr>
            </a:br>
            <a:r>
              <a:rPr lang="en-US" sz="4400" noProof="1" smtClean="0">
                <a:solidFill>
                  <a:schemeClr val="tx1">
                    <a:lumMod val="75000"/>
                    <a:lumOff val="25000"/>
                  </a:schemeClr>
                </a:solidFill>
              </a:rPr>
              <a:t>մի շարք ցուցանիշները</a:t>
            </a:r>
            <a:endParaRPr lang="en-US" sz="4400" noProof="1">
              <a:solidFill>
                <a:schemeClr val="tx1">
                  <a:lumMod val="75000"/>
                  <a:lumOff val="25000"/>
                </a:schemeClr>
              </a:solidFill>
            </a:endParaRPr>
          </a:p>
        </p:txBody>
      </p:sp>
      <p:sp>
        <p:nvSpPr>
          <p:cNvPr id="4" name="Date Placeholder 3"/>
          <p:cNvSpPr>
            <a:spLocks noGrp="1"/>
          </p:cNvSpPr>
          <p:nvPr>
            <p:ph type="dt" sz="half" idx="10"/>
          </p:nvPr>
        </p:nvSpPr>
        <p:spPr/>
        <p:txBody>
          <a:bodyPr/>
          <a:lstStyle/>
          <a:p>
            <a:r>
              <a:rPr lang="hy-AM" dirty="0" smtClean="0"/>
              <a:t>Սեպտեմբեր </a:t>
            </a:r>
            <a:r>
              <a:rPr lang="en-US" dirty="0" smtClean="0"/>
              <a:t>2020</a:t>
            </a:r>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4FAB73BC-B049-4115-A692-8D63A059BFB8}" type="slidenum">
              <a:rPr lang="en-US" sz="1400"/>
              <a:pPr/>
              <a:t>2</a:t>
            </a:fld>
            <a:endParaRPr lang="en-US" sz="1400" dirty="0"/>
          </a:p>
        </p:txBody>
      </p:sp>
    </p:spTree>
    <p:extLst>
      <p:ext uri="{BB962C8B-B14F-4D97-AF65-F5344CB8AC3E}">
        <p14:creationId xmlns:p14="http://schemas.microsoft.com/office/powerpoint/2010/main" val="4293230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09600"/>
            <a:ext cx="10058400" cy="766120"/>
          </a:xfrm>
        </p:spPr>
        <p:txBody>
          <a:bodyPr>
            <a:normAutofit/>
          </a:bodyPr>
          <a:lstStyle/>
          <a:p>
            <a:pPr algn="ctr"/>
            <a:r>
              <a:rPr lang="en-US" sz="3600" noProof="1" smtClean="0"/>
              <a:t>Ապահովագրված ավտոմեքենաների քանակ</a:t>
            </a:r>
            <a:endParaRPr lang="en-US" sz="3600" noProof="1"/>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6113E31D-E2AB-40D1-8B51-AFA5AFEF393A}" type="slidenum">
              <a:rPr lang="en-US" sz="1400"/>
              <a:pPr/>
              <a:t>3</a:t>
            </a:fld>
            <a:endParaRPr lang="en-US" sz="1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517521000"/>
              </p:ext>
            </p:extLst>
          </p:nvPr>
        </p:nvGraphicFramePr>
        <p:xfrm>
          <a:off x="1096963" y="1846263"/>
          <a:ext cx="8803495" cy="4022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4116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50789"/>
            <a:ext cx="10058400" cy="659027"/>
          </a:xfrm>
        </p:spPr>
        <p:txBody>
          <a:bodyPr>
            <a:normAutofit/>
          </a:bodyPr>
          <a:lstStyle/>
          <a:p>
            <a:pPr lvl="0" algn="ctr"/>
            <a:r>
              <a:rPr lang="en-US" sz="3600" noProof="1" smtClean="0"/>
              <a:t>Ապահովագրական վճարներ</a:t>
            </a:r>
            <a:endParaRPr lang="en-US" sz="3600" noProof="1"/>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6113E31D-E2AB-40D1-8B51-AFA5AFEF393A}" type="slidenum">
              <a:rPr lang="en-US" sz="1400"/>
              <a:pPr/>
              <a:t>4</a:t>
            </a:fld>
            <a:endParaRPr lang="en-US" sz="1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05336606"/>
              </p:ext>
            </p:extLst>
          </p:nvPr>
        </p:nvGraphicFramePr>
        <p:xfrm>
          <a:off x="1096963" y="1846263"/>
          <a:ext cx="8803495" cy="4022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8085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59026"/>
            <a:ext cx="10058400" cy="716693"/>
          </a:xfrm>
        </p:spPr>
        <p:txBody>
          <a:bodyPr>
            <a:normAutofit fontScale="90000"/>
          </a:bodyPr>
          <a:lstStyle/>
          <a:p>
            <a:pPr algn="ctr"/>
            <a:r>
              <a:rPr lang="hy-AM" sz="3600" dirty="0" smtClean="0"/>
              <a:t>Կարգավորված հատուցման դիմումների քանակ</a:t>
            </a:r>
            <a:endParaRPr lang="en-US" sz="3600" dirty="0"/>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6113E31D-E2AB-40D1-8B51-AFA5AFEF393A}" type="slidenum">
              <a:rPr lang="en-US" sz="1400"/>
              <a:pPr/>
              <a:t>5</a:t>
            </a:fld>
            <a:endParaRPr lang="en-US" sz="1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780363647"/>
              </p:ext>
            </p:extLst>
          </p:nvPr>
        </p:nvGraphicFramePr>
        <p:xfrm>
          <a:off x="1096963" y="1846263"/>
          <a:ext cx="8707437" cy="4022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6369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y-AM" sz="3600" dirty="0" smtClean="0"/>
              <a:t>Ապահովագրական</a:t>
            </a:r>
            <a:r>
              <a:rPr lang="en-US" sz="3600" dirty="0" smtClean="0"/>
              <a:t> </a:t>
            </a:r>
            <a:r>
              <a:rPr lang="hy-AM" sz="3600" dirty="0" smtClean="0"/>
              <a:t>հատուցումները</a:t>
            </a:r>
            <a:r>
              <a:rPr lang="en-US" sz="3600" dirty="0" smtClean="0"/>
              <a:t> </a:t>
            </a:r>
            <a:r>
              <a:rPr lang="en-US" sz="3600" dirty="0"/>
              <a:t>(</a:t>
            </a:r>
            <a:r>
              <a:rPr lang="hy-AM" sz="3600" dirty="0"/>
              <a:t>առանց</a:t>
            </a:r>
            <a:r>
              <a:rPr lang="en-US" sz="3600" dirty="0"/>
              <a:t> </a:t>
            </a:r>
            <a:r>
              <a:rPr lang="hy-AM" sz="3600" dirty="0" smtClean="0"/>
              <a:t>հատուցումներին</a:t>
            </a:r>
            <a:r>
              <a:rPr lang="en-US" sz="3600" dirty="0" smtClean="0"/>
              <a:t> </a:t>
            </a:r>
            <a:r>
              <a:rPr lang="hy-AM" sz="3600" dirty="0" smtClean="0"/>
              <a:t>առնչվող</a:t>
            </a:r>
            <a:r>
              <a:rPr lang="en-US" sz="3600" dirty="0" smtClean="0"/>
              <a:t> </a:t>
            </a:r>
            <a:r>
              <a:rPr lang="hy-AM" sz="3600" dirty="0" smtClean="0"/>
              <a:t>պահուստների</a:t>
            </a:r>
            <a:r>
              <a:rPr lang="en-US" sz="3600" dirty="0"/>
              <a:t>)</a:t>
            </a:r>
          </a:p>
        </p:txBody>
      </p:sp>
      <p:sp>
        <p:nvSpPr>
          <p:cNvPr id="4" name="Date Placeholder 3"/>
          <p:cNvSpPr>
            <a:spLocks noGrp="1"/>
          </p:cNvSpPr>
          <p:nvPr>
            <p:ph type="dt" sz="half" idx="10"/>
          </p:nvPr>
        </p:nvSpPr>
        <p:spPr/>
        <p:txBody>
          <a:bodyPr/>
          <a:lstStyle/>
          <a:p>
            <a:r>
              <a:rPr lang="hy-AM" dirty="0" smtClean="0"/>
              <a:t>Սեպտեմբեր 2020</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6</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36103571"/>
              </p:ext>
            </p:extLst>
          </p:nvPr>
        </p:nvGraphicFramePr>
        <p:xfrm>
          <a:off x="1096963" y="1846263"/>
          <a:ext cx="8625771"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79026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187970"/>
          </a:xfrm>
        </p:spPr>
        <p:txBody>
          <a:bodyPr>
            <a:normAutofit/>
          </a:bodyPr>
          <a:lstStyle/>
          <a:p>
            <a:pPr algn="ctr"/>
            <a:r>
              <a:rPr lang="en-US" sz="3600" noProof="1" smtClean="0"/>
              <a:t>Ապահովագրական հատուցումները (ներառյալ հատուցումներին առնչվող պահուստները)</a:t>
            </a:r>
            <a:endParaRPr lang="en-US" sz="3600" noProof="1"/>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6113E31D-E2AB-40D1-8B51-AFA5AFEF393A}" type="slidenum">
              <a:rPr lang="en-US" sz="1400"/>
              <a:pPr/>
              <a:t>7</a:t>
            </a:fld>
            <a:endParaRPr lang="en-US" sz="1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861784200"/>
              </p:ext>
            </p:extLst>
          </p:nvPr>
        </p:nvGraphicFramePr>
        <p:xfrm>
          <a:off x="1096963" y="1846263"/>
          <a:ext cx="8602622" cy="4022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30848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97280" y="584886"/>
            <a:ext cx="10058400" cy="774358"/>
          </a:xfrm>
        </p:spPr>
        <p:txBody>
          <a:bodyPr>
            <a:normAutofit/>
          </a:bodyPr>
          <a:lstStyle/>
          <a:p>
            <a:pPr algn="ctr"/>
            <a:r>
              <a:rPr lang="en-US" sz="3600" noProof="1" smtClean="0"/>
              <a:t>Հատուցման միջին գումար</a:t>
            </a:r>
            <a:endParaRPr lang="en-US" sz="3600" noProof="1"/>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6113E31D-E2AB-40D1-8B51-AFA5AFEF393A}" type="slidenum">
              <a:rPr lang="en-US" sz="1400"/>
              <a:pPr/>
              <a:t>8</a:t>
            </a:fld>
            <a:endParaRPr lang="en-US" sz="1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10954975"/>
              </p:ext>
            </p:extLst>
          </p:nvPr>
        </p:nvGraphicFramePr>
        <p:xfrm>
          <a:off x="1096963" y="1846263"/>
          <a:ext cx="9118600" cy="40227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7656533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57311"/>
          </a:xfrm>
        </p:spPr>
        <p:txBody>
          <a:bodyPr>
            <a:normAutofit/>
          </a:bodyPr>
          <a:lstStyle/>
          <a:p>
            <a:pPr algn="ctr"/>
            <a:r>
              <a:rPr lang="hy-AM" sz="3200" dirty="0"/>
              <a:t>ԱՊՊԱ ոլորտի վնասաբերություն </a:t>
            </a:r>
            <a:r>
              <a:rPr lang="hy-AM" sz="3200" dirty="0" smtClean="0"/>
              <a:t/>
            </a:r>
            <a:br>
              <a:rPr lang="hy-AM" sz="3200" dirty="0" smtClean="0"/>
            </a:br>
            <a:r>
              <a:rPr lang="hy-AM" sz="3200" dirty="0" smtClean="0"/>
              <a:t>(</a:t>
            </a:r>
            <a:r>
              <a:rPr lang="hy-AM" sz="3200" dirty="0"/>
              <a:t>հ</a:t>
            </a:r>
            <a:r>
              <a:rPr lang="hy-AM" sz="3200" dirty="0" smtClean="0"/>
              <a:t>ատուցումների </a:t>
            </a:r>
            <a:r>
              <a:rPr lang="hy-AM" sz="3200" dirty="0"/>
              <a:t>մակարդակ)</a:t>
            </a:r>
            <a:endParaRPr lang="en-US" sz="3200" dirty="0"/>
          </a:p>
        </p:txBody>
      </p:sp>
      <p:sp>
        <p:nvSpPr>
          <p:cNvPr id="4" name="Date Placeholder 3"/>
          <p:cNvSpPr>
            <a:spLocks noGrp="1"/>
          </p:cNvSpPr>
          <p:nvPr>
            <p:ph type="dt" sz="half" idx="10"/>
          </p:nvPr>
        </p:nvSpPr>
        <p:spPr/>
        <p:txBody>
          <a:bodyPr/>
          <a:lstStyle/>
          <a:p>
            <a:r>
              <a:rPr lang="hy-AM" dirty="0"/>
              <a:t>Սեպտեմբեր </a:t>
            </a:r>
            <a:r>
              <a:rPr lang="en-US" dirty="0" smtClean="0"/>
              <a:t>2020</a:t>
            </a:r>
            <a:endParaRPr lang="en-US" dirty="0"/>
          </a:p>
        </p:txBody>
      </p:sp>
      <p:sp>
        <p:nvSpPr>
          <p:cNvPr id="3" name="Slide Number Placeholder 2"/>
          <p:cNvSpPr>
            <a:spLocks noGrp="1"/>
          </p:cNvSpPr>
          <p:nvPr>
            <p:ph type="sldNum" sz="quarter" idx="12"/>
          </p:nvPr>
        </p:nvSpPr>
        <p:spPr/>
        <p:txBody>
          <a:bodyPr vert="horz" lIns="91440" tIns="45720" rIns="91440" bIns="45720" rtlCol="0" anchor="ctr"/>
          <a:lstStyle/>
          <a:p>
            <a:fld id="{6113E31D-E2AB-40D1-8B51-AFA5AFEF393A}" type="slidenum">
              <a:rPr lang="en-US" sz="1400"/>
              <a:pPr/>
              <a:t>9</a:t>
            </a:fld>
            <a:endParaRPr lang="en-US" sz="1400" dirty="0"/>
          </a:p>
        </p:txBody>
      </p:sp>
      <p:graphicFrame>
        <p:nvGraphicFramePr>
          <p:cNvPr id="9" name="Content Placeholder 6"/>
          <p:cNvGraphicFramePr>
            <a:graphicFrameLocks noGrp="1"/>
          </p:cNvGraphicFramePr>
          <p:nvPr>
            <p:ph idx="1"/>
            <p:extLst>
              <p:ext uri="{D42A27DB-BD31-4B8C-83A1-F6EECF244321}">
                <p14:modId xmlns:p14="http://schemas.microsoft.com/office/powerpoint/2010/main" val="1795678633"/>
              </p:ext>
            </p:extLst>
          </p:nvPr>
        </p:nvGraphicFramePr>
        <p:xfrm>
          <a:off x="1096963" y="1846263"/>
          <a:ext cx="9275762" cy="4022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41926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3">
      <a:dk1>
        <a:sysClr val="windowText" lastClr="000000"/>
      </a:dk1>
      <a:lt1>
        <a:sysClr val="window" lastClr="FFFFFF"/>
      </a:lt1>
      <a:dk2>
        <a:srgbClr val="44546A"/>
      </a:dk2>
      <a:lt2>
        <a:srgbClr val="E7E6E6"/>
      </a:lt2>
      <a:accent1>
        <a:srgbClr val="70AD47"/>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GHEA Grapalat"/>
        <a:ea typeface=""/>
        <a:cs typeface=""/>
      </a:majorFont>
      <a:minorFont>
        <a:latin typeface="GHEA Grapalat"/>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3">
    <a:dk1>
      <a:sysClr val="windowText" lastClr="000000"/>
    </a:dk1>
    <a:lt1>
      <a:sysClr val="window" lastClr="FFFFFF"/>
    </a:lt1>
    <a:dk2>
      <a:srgbClr val="44546A"/>
    </a:dk2>
    <a:lt2>
      <a:srgbClr val="E7E6E6"/>
    </a:lt2>
    <a:accent1>
      <a:srgbClr val="70AD47"/>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971</Words>
  <Application>Microsoft Office PowerPoint</Application>
  <PresentationFormat>Widescreen</PresentationFormat>
  <Paragraphs>155</Paragraphs>
  <Slides>16</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GHEA Grapalat</vt:lpstr>
      <vt:lpstr>Sylfaen</vt:lpstr>
      <vt:lpstr>Times New Roman</vt:lpstr>
      <vt:lpstr>Retrospect</vt:lpstr>
      <vt:lpstr>    ԱՊՊԱ  ՀԱՄԱԿԱՐԳԸ 10 ՏԱՐԵԿԱՆ Է   Ամփոփում, Ծրագրեր </vt:lpstr>
      <vt:lpstr>ԱՊՊԱ համակարգի  10 տարիների ամփոփ  մի շարք ցուցանիշները</vt:lpstr>
      <vt:lpstr>Ապահովագրված ավտոմեքենաների քանակ</vt:lpstr>
      <vt:lpstr>Ապահովագրական վճարներ</vt:lpstr>
      <vt:lpstr>Կարգավորված հատուցման դիմումների քանակ</vt:lpstr>
      <vt:lpstr>Ապահովագրական հատուցումները (առանց հատուցումներին առնչվող պահուստների)</vt:lpstr>
      <vt:lpstr>Ապահովագրական հատուցումները (ներառյալ հատուցումներին առնչվող պահուստները)</vt:lpstr>
      <vt:lpstr>Հատուցման միջին գումար</vt:lpstr>
      <vt:lpstr>ԱՊՊԱ ոլորտի վնասաբերություն  (հատուցումների մակարդակ)</vt:lpstr>
      <vt:lpstr>Ապահովագրական հատուցումների կառուցվածքը 2015-2019 թվականներին և 2020 թվականի առաջին կիսամյակին</vt:lpstr>
      <vt:lpstr>Գործող ԱՊՊԱ պայմանագիր ունեցող ապահովադիրների քանակը՝ 30.06.2020 թվականի դրությամբ</vt:lpstr>
      <vt:lpstr>ԱՊՊԱ համակարգի ձեռքբերումները</vt:lpstr>
      <vt:lpstr>PowerPoint Presentation</vt:lpstr>
      <vt:lpstr>PowerPoint Presentation</vt:lpstr>
      <vt:lpstr>    ԾՐԱԳՐԵՐԸ ԱՊՊԱ ոլորտի կարգավորումներում ռազմավարական փոփոխություններ</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CMTPL</dc:title>
  <dc:creator/>
  <cp:lastModifiedBy/>
  <cp:revision>73</cp:revision>
  <dcterms:created xsi:type="dcterms:W3CDTF">2014-10-08T15:00:56Z</dcterms:created>
  <dcterms:modified xsi:type="dcterms:W3CDTF">2020-09-01T14:09:49Z</dcterms:modified>
</cp:coreProperties>
</file>